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3"/>
  </p:notesMasterIdLst>
  <p:sldIdLst>
    <p:sldId id="256" r:id="rId2"/>
    <p:sldId id="294" r:id="rId3"/>
    <p:sldId id="295" r:id="rId4"/>
    <p:sldId id="262" r:id="rId5"/>
    <p:sldId id="267" r:id="rId6"/>
    <p:sldId id="269" r:id="rId7"/>
    <p:sldId id="296" r:id="rId8"/>
    <p:sldId id="275" r:id="rId9"/>
    <p:sldId id="298" r:id="rId10"/>
    <p:sldId id="300" r:id="rId11"/>
    <p:sldId id="301" r:id="rId12"/>
  </p:sldIdLst>
  <p:sldSz cx="9144000" cy="5143500" type="screen16x9"/>
  <p:notesSz cx="6858000" cy="9144000"/>
  <p:embeddedFontLst>
    <p:embeddedFont>
      <p:font typeface="Assistant Light" pitchFamily="2" charset="-79"/>
      <p:regular r:id="rId14"/>
      <p:bold r:id="rId15"/>
    </p:embeddedFont>
    <p:embeddedFont>
      <p:font typeface="Bahnschrift Light" panose="020B0502040204020203" pitchFamily="34" charset="0"/>
      <p:regular r:id="rId16"/>
    </p:embeddedFont>
    <p:embeddedFont>
      <p:font typeface="Nunito Sans" pitchFamily="2" charset="0"/>
      <p:regular r:id="rId17"/>
      <p:bold r:id="rId18"/>
      <p:italic r:id="rId19"/>
      <p:boldItalic r:id="rId20"/>
    </p:embeddedFont>
    <p:embeddedFont>
      <p:font typeface="Nunito Sans ExtraBold" pitchFamily="2" charset="0"/>
      <p:bold r:id="rId21"/>
      <p:boldItalic r:id="rId22"/>
    </p:embeddedFont>
    <p:embeddedFont>
      <p:font typeface="Pontano Sans"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760">
          <p15:clr>
            <a:srgbClr val="9AA0A6"/>
          </p15:clr>
        </p15:guide>
        <p15:guide id="2" pos="4215">
          <p15:clr>
            <a:srgbClr val="9AA0A6"/>
          </p15:clr>
        </p15:guide>
        <p15:guide id="3"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44"/>
      </p:cViewPr>
      <p:guideLst>
        <p:guide pos="5760"/>
        <p:guide pos="4215"/>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jpeg>
</file>

<file path=ppt/media/image2.jfif>
</file>

<file path=ppt/media/image3.jpg>
</file>

<file path=ppt/media/image4.png>
</file>

<file path=ppt/media/image5.jpg>
</file>

<file path=ppt/media/image6.png>
</file>

<file path=ppt/media/image7.jf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8d3b44f08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58d3b44f08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p:nvPr/>
        </p:nvSpPr>
        <p:spPr>
          <a:xfrm>
            <a:off x="5089700" y="-20175"/>
            <a:ext cx="4094650" cy="5190575"/>
          </a:xfrm>
          <a:custGeom>
            <a:avLst/>
            <a:gdLst/>
            <a:ahLst/>
            <a:cxnLst/>
            <a:rect l="l" t="t" r="r" b="b"/>
            <a:pathLst>
              <a:path w="163786" h="207623" extrusionOk="0">
                <a:moveTo>
                  <a:pt x="0" y="0"/>
                </a:moveTo>
                <a:lnTo>
                  <a:pt x="26895" y="207623"/>
                </a:lnTo>
                <a:lnTo>
                  <a:pt x="163786" y="207623"/>
                </a:lnTo>
                <a:lnTo>
                  <a:pt x="163786" y="538"/>
                </a:lnTo>
                <a:close/>
              </a:path>
            </a:pathLst>
          </a:custGeom>
          <a:solidFill>
            <a:schemeClr val="dk1"/>
          </a:solidFill>
          <a:ln>
            <a:noFill/>
          </a:ln>
        </p:spPr>
      </p:sp>
      <p:sp>
        <p:nvSpPr>
          <p:cNvPr id="10" name="Google Shape;10;p2"/>
          <p:cNvSpPr txBox="1">
            <a:spLocks noGrp="1"/>
          </p:cNvSpPr>
          <p:nvPr>
            <p:ph type="ctrTitle"/>
          </p:nvPr>
        </p:nvSpPr>
        <p:spPr>
          <a:xfrm>
            <a:off x="4863802" y="1290175"/>
            <a:ext cx="36396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3000"/>
              <a:buNone/>
              <a:defRPr sz="3000">
                <a:solidFill>
                  <a:schemeClr val="lt1"/>
                </a:solidFill>
              </a:defRPr>
            </a:lvl2pPr>
            <a:lvl3pPr lvl="2" algn="r" rtl="0">
              <a:spcBef>
                <a:spcPts val="0"/>
              </a:spcBef>
              <a:spcAft>
                <a:spcPts val="0"/>
              </a:spcAft>
              <a:buClr>
                <a:schemeClr val="lt1"/>
              </a:buClr>
              <a:buSzPts val="3000"/>
              <a:buNone/>
              <a:defRPr sz="3000">
                <a:solidFill>
                  <a:schemeClr val="lt1"/>
                </a:solidFill>
              </a:defRPr>
            </a:lvl3pPr>
            <a:lvl4pPr lvl="3" algn="r" rtl="0">
              <a:spcBef>
                <a:spcPts val="0"/>
              </a:spcBef>
              <a:spcAft>
                <a:spcPts val="0"/>
              </a:spcAft>
              <a:buClr>
                <a:schemeClr val="lt1"/>
              </a:buClr>
              <a:buSzPts val="3000"/>
              <a:buNone/>
              <a:defRPr sz="3000">
                <a:solidFill>
                  <a:schemeClr val="lt1"/>
                </a:solidFill>
              </a:defRPr>
            </a:lvl4pPr>
            <a:lvl5pPr lvl="4" algn="r" rtl="0">
              <a:spcBef>
                <a:spcPts val="0"/>
              </a:spcBef>
              <a:spcAft>
                <a:spcPts val="0"/>
              </a:spcAft>
              <a:buClr>
                <a:schemeClr val="lt1"/>
              </a:buClr>
              <a:buSzPts val="3000"/>
              <a:buNone/>
              <a:defRPr sz="3000">
                <a:solidFill>
                  <a:schemeClr val="lt1"/>
                </a:solidFill>
              </a:defRPr>
            </a:lvl5pPr>
            <a:lvl6pPr lvl="5" algn="r" rtl="0">
              <a:spcBef>
                <a:spcPts val="0"/>
              </a:spcBef>
              <a:spcAft>
                <a:spcPts val="0"/>
              </a:spcAft>
              <a:buClr>
                <a:schemeClr val="lt1"/>
              </a:buClr>
              <a:buSzPts val="3000"/>
              <a:buNone/>
              <a:defRPr sz="3000">
                <a:solidFill>
                  <a:schemeClr val="lt1"/>
                </a:solidFill>
              </a:defRPr>
            </a:lvl6pPr>
            <a:lvl7pPr lvl="6" algn="r" rtl="0">
              <a:spcBef>
                <a:spcPts val="0"/>
              </a:spcBef>
              <a:spcAft>
                <a:spcPts val="0"/>
              </a:spcAft>
              <a:buClr>
                <a:schemeClr val="lt1"/>
              </a:buClr>
              <a:buSzPts val="3000"/>
              <a:buNone/>
              <a:defRPr sz="3000">
                <a:solidFill>
                  <a:schemeClr val="lt1"/>
                </a:solidFill>
              </a:defRPr>
            </a:lvl7pPr>
            <a:lvl8pPr lvl="7" algn="r" rtl="0">
              <a:spcBef>
                <a:spcPts val="0"/>
              </a:spcBef>
              <a:spcAft>
                <a:spcPts val="0"/>
              </a:spcAft>
              <a:buClr>
                <a:schemeClr val="lt1"/>
              </a:buClr>
              <a:buSzPts val="3000"/>
              <a:buNone/>
              <a:defRPr sz="3000">
                <a:solidFill>
                  <a:schemeClr val="lt1"/>
                </a:solidFill>
              </a:defRPr>
            </a:lvl8pPr>
            <a:lvl9pPr lvl="8" algn="r" rtl="0">
              <a:spcBef>
                <a:spcPts val="0"/>
              </a:spcBef>
              <a:spcAft>
                <a:spcPts val="0"/>
              </a:spcAft>
              <a:buClr>
                <a:schemeClr val="lt1"/>
              </a:buClr>
              <a:buSzPts val="3000"/>
              <a:buNone/>
              <a:defRPr sz="3000">
                <a:solidFill>
                  <a:schemeClr val="lt1"/>
                </a:solidFill>
              </a:defRPr>
            </a:lvl9pPr>
          </a:lstStyle>
          <a:p>
            <a:endParaRPr/>
          </a:p>
        </p:txBody>
      </p:sp>
      <p:sp>
        <p:nvSpPr>
          <p:cNvPr id="11" name="Google Shape;11;p2"/>
          <p:cNvSpPr txBox="1">
            <a:spLocks noGrp="1"/>
          </p:cNvSpPr>
          <p:nvPr>
            <p:ph type="subTitle" idx="1"/>
          </p:nvPr>
        </p:nvSpPr>
        <p:spPr>
          <a:xfrm>
            <a:off x="4151302" y="27576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a:endParaRPr/>
          </a:p>
        </p:txBody>
      </p:sp>
    </p:spTree>
  </p:cSld>
  <p:clrMapOvr>
    <a:masterClrMapping/>
  </p:clrMapOvr>
  <p:extLst>
    <p:ext uri="{DCECCB84-F9BA-43D5-87BE-67443E8EF086}">
      <p15:sldGuideLst xmlns:p15="http://schemas.microsoft.com/office/powerpoint/2012/main">
        <p15:guide id="1" pos="2551">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1">
  <p:cSld name="CUSTOM_18">
    <p:spTree>
      <p:nvGrpSpPr>
        <p:cNvPr id="1"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362575" y="-437650"/>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1" name="Google Shape;41;p4"/>
          <p:cNvSpPr txBox="1">
            <a:spLocks noGrp="1"/>
          </p:cNvSpPr>
          <p:nvPr>
            <p:ph type="title" idx="2" hasCustomPrompt="1"/>
          </p:nvPr>
        </p:nvSpPr>
        <p:spPr>
          <a:xfrm flipH="1">
            <a:off x="1889225" y="1753435"/>
            <a:ext cx="2979300" cy="7545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subtitle">
  <p:cSld name="CUSTOM_12">
    <p:spTree>
      <p:nvGrpSpPr>
        <p:cNvPr id="1" name="Shape 42"/>
        <p:cNvGrpSpPr/>
        <p:nvPr/>
      </p:nvGrpSpPr>
      <p:grpSpPr>
        <a:xfrm>
          <a:off x="0" y="0"/>
          <a:ext cx="0" cy="0"/>
          <a:chOff x="0" y="0"/>
          <a:chExt cx="0" cy="0"/>
        </a:xfrm>
      </p:grpSpPr>
      <p:sp>
        <p:nvSpPr>
          <p:cNvPr id="43" name="Google Shape;43;p5"/>
          <p:cNvSpPr/>
          <p:nvPr/>
        </p:nvSpPr>
        <p:spPr>
          <a:xfrm flipH="1">
            <a:off x="-447675" y="-42125"/>
            <a:ext cx="5743575" cy="5200650"/>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dk1"/>
          </a:solidFill>
          <a:ln>
            <a:noFill/>
          </a:ln>
        </p:spPr>
      </p:sp>
      <p:sp>
        <p:nvSpPr>
          <p:cNvPr id="44" name="Google Shape;44;p5"/>
          <p:cNvSpPr txBox="1">
            <a:spLocks noGrp="1"/>
          </p:cNvSpPr>
          <p:nvPr>
            <p:ph type="ctrTitle"/>
          </p:nvPr>
        </p:nvSpPr>
        <p:spPr>
          <a:xfrm>
            <a:off x="630625" y="1659512"/>
            <a:ext cx="3867300" cy="970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a:endParaRPr/>
          </a:p>
        </p:txBody>
      </p:sp>
      <p:sp>
        <p:nvSpPr>
          <p:cNvPr id="45" name="Google Shape;45;p5"/>
          <p:cNvSpPr txBox="1">
            <a:spLocks noGrp="1"/>
          </p:cNvSpPr>
          <p:nvPr>
            <p:ph type="subTitle" idx="1"/>
          </p:nvPr>
        </p:nvSpPr>
        <p:spPr>
          <a:xfrm>
            <a:off x="630625" y="2513488"/>
            <a:ext cx="33405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2">
  <p:cSld name="CUSTOM_15_1_1_1">
    <p:spTree>
      <p:nvGrpSpPr>
        <p:cNvPr id="1" name="Shape 61"/>
        <p:cNvGrpSpPr/>
        <p:nvPr/>
      </p:nvGrpSpPr>
      <p:grpSpPr>
        <a:xfrm>
          <a:off x="0" y="0"/>
          <a:ext cx="0" cy="0"/>
          <a:chOff x="0" y="0"/>
          <a:chExt cx="0" cy="0"/>
        </a:xfrm>
      </p:grpSpPr>
      <p:grpSp>
        <p:nvGrpSpPr>
          <p:cNvPr id="62" name="Google Shape;62;p8"/>
          <p:cNvGrpSpPr/>
          <p:nvPr/>
        </p:nvGrpSpPr>
        <p:grpSpPr>
          <a:xfrm>
            <a:off x="0" y="-9525"/>
            <a:ext cx="3105188" cy="5210133"/>
            <a:chOff x="0" y="-9525"/>
            <a:chExt cx="3105188" cy="5210133"/>
          </a:xfrm>
        </p:grpSpPr>
        <p:sp>
          <p:nvSpPr>
            <p:cNvPr id="63" name="Google Shape;63;p8"/>
            <p:cNvSpPr/>
            <p:nvPr/>
          </p:nvSpPr>
          <p:spPr>
            <a:xfrm>
              <a:off x="266700" y="-9525"/>
              <a:ext cx="2838488" cy="5210133"/>
            </a:xfrm>
            <a:custGeom>
              <a:avLst/>
              <a:gdLst/>
              <a:ahLst/>
              <a:cxnLst/>
              <a:rect l="l" t="t" r="r" b="b"/>
              <a:pathLst>
                <a:path w="110490" h="204359" extrusionOk="0">
                  <a:moveTo>
                    <a:pt x="1524" y="0"/>
                  </a:moveTo>
                  <a:lnTo>
                    <a:pt x="110490" y="0"/>
                  </a:lnTo>
                  <a:lnTo>
                    <a:pt x="55732" y="204359"/>
                  </a:lnTo>
                  <a:lnTo>
                    <a:pt x="0" y="204359"/>
                  </a:lnTo>
                  <a:close/>
                </a:path>
              </a:pathLst>
            </a:custGeom>
            <a:solidFill>
              <a:schemeClr val="dk1"/>
            </a:solidFill>
            <a:ln>
              <a:noFill/>
            </a:ln>
          </p:spPr>
        </p:sp>
        <p:sp>
          <p:nvSpPr>
            <p:cNvPr id="64" name="Google Shape;64;p8"/>
            <p:cNvSpPr/>
            <p:nvPr/>
          </p:nvSpPr>
          <p:spPr>
            <a:xfrm>
              <a:off x="0" y="-9525"/>
              <a:ext cx="558000" cy="5162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8"/>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2pPr>
            <a:lvl3pPr lvl="2"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3pPr>
            <a:lvl4pPr lvl="3"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4pPr>
            <a:lvl5pPr lvl="4"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5pPr>
            <a:lvl6pPr lvl="5"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6pPr>
            <a:lvl7pPr lvl="6"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7pPr>
            <a:lvl8pPr lvl="7"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8pPr>
            <a:lvl9pPr lvl="8"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9pPr>
          </a:lstStyle>
          <a:p>
            <a:endParaRPr/>
          </a:p>
        </p:txBody>
      </p:sp>
      <p:sp>
        <p:nvSpPr>
          <p:cNvPr id="66" name="Google Shape;66;p8"/>
          <p:cNvSpPr txBox="1">
            <a:spLocks noGrp="1"/>
          </p:cNvSpPr>
          <p:nvPr>
            <p:ph type="ctrTitle" idx="2"/>
          </p:nvPr>
        </p:nvSpPr>
        <p:spPr>
          <a:xfrm>
            <a:off x="5739302" y="1659506"/>
            <a:ext cx="2900100" cy="970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1300"/>
              <a:buNone/>
              <a:defRPr sz="13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67" name="Google Shape;67;p8"/>
          <p:cNvSpPr txBox="1">
            <a:spLocks noGrp="1"/>
          </p:cNvSpPr>
          <p:nvPr>
            <p:ph type="subTitle" idx="1"/>
          </p:nvPr>
        </p:nvSpPr>
        <p:spPr>
          <a:xfrm>
            <a:off x="5739302" y="2513494"/>
            <a:ext cx="25050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Clr>
                <a:schemeClr val="dk1"/>
              </a:buClr>
              <a:buSzPts val="1100"/>
              <a:buNone/>
              <a:defRPr sz="1100">
                <a:solidFill>
                  <a:schemeClr val="dk1"/>
                </a:solidFill>
              </a:defRPr>
            </a:lvl2pPr>
            <a:lvl3pPr lvl="2" rtl="0">
              <a:lnSpc>
                <a:spcPct val="100000"/>
              </a:lnSpc>
              <a:spcBef>
                <a:spcPts val="0"/>
              </a:spcBef>
              <a:spcAft>
                <a:spcPts val="0"/>
              </a:spcAft>
              <a:buClr>
                <a:schemeClr val="dk1"/>
              </a:buClr>
              <a:buSzPts val="1100"/>
              <a:buNone/>
              <a:defRPr sz="1100">
                <a:solidFill>
                  <a:schemeClr val="dk1"/>
                </a:solidFill>
              </a:defRPr>
            </a:lvl3pPr>
            <a:lvl4pPr lvl="3" rtl="0">
              <a:lnSpc>
                <a:spcPct val="100000"/>
              </a:lnSpc>
              <a:spcBef>
                <a:spcPts val="0"/>
              </a:spcBef>
              <a:spcAft>
                <a:spcPts val="0"/>
              </a:spcAft>
              <a:buClr>
                <a:schemeClr val="dk1"/>
              </a:buClr>
              <a:buSzPts val="1100"/>
              <a:buNone/>
              <a:defRPr sz="1100">
                <a:solidFill>
                  <a:schemeClr val="dk1"/>
                </a:solidFill>
              </a:defRPr>
            </a:lvl4pPr>
            <a:lvl5pPr lvl="4" rtl="0">
              <a:lnSpc>
                <a:spcPct val="100000"/>
              </a:lnSpc>
              <a:spcBef>
                <a:spcPts val="0"/>
              </a:spcBef>
              <a:spcAft>
                <a:spcPts val="0"/>
              </a:spcAft>
              <a:buClr>
                <a:schemeClr val="dk1"/>
              </a:buClr>
              <a:buSzPts val="1100"/>
              <a:buNone/>
              <a:defRPr sz="1100">
                <a:solidFill>
                  <a:schemeClr val="dk1"/>
                </a:solidFill>
              </a:defRPr>
            </a:lvl5pPr>
            <a:lvl6pPr lvl="5" rtl="0">
              <a:lnSpc>
                <a:spcPct val="100000"/>
              </a:lnSpc>
              <a:spcBef>
                <a:spcPts val="0"/>
              </a:spcBef>
              <a:spcAft>
                <a:spcPts val="0"/>
              </a:spcAft>
              <a:buClr>
                <a:schemeClr val="dk1"/>
              </a:buClr>
              <a:buSzPts val="1100"/>
              <a:buNone/>
              <a:defRPr sz="1100">
                <a:solidFill>
                  <a:schemeClr val="dk1"/>
                </a:solidFill>
              </a:defRPr>
            </a:lvl6pPr>
            <a:lvl7pPr lvl="6" rtl="0">
              <a:lnSpc>
                <a:spcPct val="100000"/>
              </a:lnSpc>
              <a:spcBef>
                <a:spcPts val="0"/>
              </a:spcBef>
              <a:spcAft>
                <a:spcPts val="0"/>
              </a:spcAft>
              <a:buClr>
                <a:schemeClr val="dk1"/>
              </a:buClr>
              <a:buSzPts val="1100"/>
              <a:buNone/>
              <a:defRPr sz="1100">
                <a:solidFill>
                  <a:schemeClr val="dk1"/>
                </a:solidFill>
              </a:defRPr>
            </a:lvl7pPr>
            <a:lvl8pPr lvl="7" rtl="0">
              <a:lnSpc>
                <a:spcPct val="100000"/>
              </a:lnSpc>
              <a:spcBef>
                <a:spcPts val="0"/>
              </a:spcBef>
              <a:spcAft>
                <a:spcPts val="0"/>
              </a:spcAft>
              <a:buClr>
                <a:schemeClr val="dk1"/>
              </a:buClr>
              <a:buSzPts val="1100"/>
              <a:buNone/>
              <a:defRPr sz="1100">
                <a:solidFill>
                  <a:schemeClr val="dk1"/>
                </a:solidFill>
              </a:defRPr>
            </a:lvl8pPr>
            <a:lvl9pPr lvl="8" rtl="0">
              <a:lnSpc>
                <a:spcPct val="100000"/>
              </a:lnSpc>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p:cSld name="CUSTOM_15_1_1_2_1">
    <p:spTree>
      <p:nvGrpSpPr>
        <p:cNvPr id="1" name="Shape 82"/>
        <p:cNvGrpSpPr/>
        <p:nvPr/>
      </p:nvGrpSpPr>
      <p:grpSpPr>
        <a:xfrm>
          <a:off x="0" y="0"/>
          <a:ext cx="0" cy="0"/>
          <a:chOff x="0" y="0"/>
          <a:chExt cx="0" cy="0"/>
        </a:xfrm>
      </p:grpSpPr>
      <p:sp>
        <p:nvSpPr>
          <p:cNvPr id="83" name="Google Shape;83;p11"/>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Design 1">
  <p:cSld name="CUSTOM_15_1_1_2">
    <p:spTree>
      <p:nvGrpSpPr>
        <p:cNvPr id="1" name="Shape 84"/>
        <p:cNvGrpSpPr/>
        <p:nvPr/>
      </p:nvGrpSpPr>
      <p:grpSpPr>
        <a:xfrm>
          <a:off x="0" y="0"/>
          <a:ext cx="0" cy="0"/>
          <a:chOff x="0" y="0"/>
          <a:chExt cx="0" cy="0"/>
        </a:xfrm>
      </p:grpSpPr>
      <p:sp>
        <p:nvSpPr>
          <p:cNvPr id="85" name="Google Shape;85;p12"/>
          <p:cNvSpPr txBox="1">
            <a:spLocks noGrp="1"/>
          </p:cNvSpPr>
          <p:nvPr>
            <p:ph type="ctrTitle"/>
          </p:nvPr>
        </p:nvSpPr>
        <p:spPr>
          <a:xfrm>
            <a:off x="6793000" y="405336"/>
            <a:ext cx="1737300" cy="94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redits">
  <p:cSld name="CUSTOM_14">
    <p:spTree>
      <p:nvGrpSpPr>
        <p:cNvPr id="1" name="Shape 93"/>
        <p:cNvGrpSpPr/>
        <p:nvPr/>
      </p:nvGrpSpPr>
      <p:grpSpPr>
        <a:xfrm>
          <a:off x="0" y="0"/>
          <a:ext cx="0" cy="0"/>
          <a:chOff x="0" y="0"/>
          <a:chExt cx="0" cy="0"/>
        </a:xfrm>
      </p:grpSpPr>
      <p:sp>
        <p:nvSpPr>
          <p:cNvPr id="94" name="Google Shape;94;p15"/>
          <p:cNvSpPr/>
          <p:nvPr/>
        </p:nvSpPr>
        <p:spPr>
          <a:xfrm>
            <a:off x="-64300" y="1073700"/>
            <a:ext cx="9251875" cy="4108375"/>
          </a:xfrm>
          <a:custGeom>
            <a:avLst/>
            <a:gdLst/>
            <a:ahLst/>
            <a:cxnLst/>
            <a:rect l="l" t="t" r="r" b="b"/>
            <a:pathLst>
              <a:path w="370075" h="164335" extrusionOk="0">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15"/>
          <p:cNvSpPr txBox="1">
            <a:spLocks noGrp="1"/>
          </p:cNvSpPr>
          <p:nvPr>
            <p:ph type="body" idx="1"/>
          </p:nvPr>
        </p:nvSpPr>
        <p:spPr>
          <a:xfrm>
            <a:off x="2780100" y="2134800"/>
            <a:ext cx="35838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1"/>
              </a:buClr>
              <a:buSzPts val="1100"/>
              <a:buChar char="●"/>
              <a:defRPr sz="1100">
                <a:solidFill>
                  <a:schemeClr val="lt1"/>
                </a:solidFill>
              </a:defRPr>
            </a:lvl1pPr>
            <a:lvl2pPr marL="914400" lvl="1" indent="-298450" rtl="0">
              <a:spcBef>
                <a:spcPts val="1600"/>
              </a:spcBef>
              <a:spcAft>
                <a:spcPts val="0"/>
              </a:spcAft>
              <a:buClr>
                <a:schemeClr val="lt1"/>
              </a:buClr>
              <a:buSzPts val="1100"/>
              <a:buChar char="○"/>
              <a:defRPr sz="1100">
                <a:solidFill>
                  <a:schemeClr val="lt1"/>
                </a:solidFill>
              </a:defRPr>
            </a:lvl2pPr>
            <a:lvl3pPr marL="1371600" lvl="2" indent="-298450" rtl="0">
              <a:spcBef>
                <a:spcPts val="1600"/>
              </a:spcBef>
              <a:spcAft>
                <a:spcPts val="0"/>
              </a:spcAft>
              <a:buClr>
                <a:schemeClr val="lt1"/>
              </a:buClr>
              <a:buSzPts val="1100"/>
              <a:buChar char="■"/>
              <a:defRPr sz="1100">
                <a:solidFill>
                  <a:schemeClr val="lt1"/>
                </a:solidFill>
              </a:defRPr>
            </a:lvl3pPr>
            <a:lvl4pPr marL="1828800" lvl="3" indent="-298450" rtl="0">
              <a:spcBef>
                <a:spcPts val="1600"/>
              </a:spcBef>
              <a:spcAft>
                <a:spcPts val="0"/>
              </a:spcAft>
              <a:buClr>
                <a:schemeClr val="lt1"/>
              </a:buClr>
              <a:buSzPts val="1100"/>
              <a:buChar char="●"/>
              <a:defRPr sz="1100">
                <a:solidFill>
                  <a:schemeClr val="lt1"/>
                </a:solidFill>
              </a:defRPr>
            </a:lvl4pPr>
            <a:lvl5pPr marL="2286000" lvl="4" indent="-298450" rtl="0">
              <a:spcBef>
                <a:spcPts val="1600"/>
              </a:spcBef>
              <a:spcAft>
                <a:spcPts val="0"/>
              </a:spcAft>
              <a:buClr>
                <a:schemeClr val="lt1"/>
              </a:buClr>
              <a:buSzPts val="1100"/>
              <a:buChar char="○"/>
              <a:defRPr sz="1100">
                <a:solidFill>
                  <a:schemeClr val="lt1"/>
                </a:solidFill>
              </a:defRPr>
            </a:lvl5pPr>
            <a:lvl6pPr marL="2743200" lvl="5" indent="-298450" rtl="0">
              <a:spcBef>
                <a:spcPts val="1600"/>
              </a:spcBef>
              <a:spcAft>
                <a:spcPts val="0"/>
              </a:spcAft>
              <a:buClr>
                <a:schemeClr val="lt1"/>
              </a:buClr>
              <a:buSzPts val="1100"/>
              <a:buChar char="■"/>
              <a:defRPr sz="1100">
                <a:solidFill>
                  <a:schemeClr val="lt1"/>
                </a:solidFill>
              </a:defRPr>
            </a:lvl6pPr>
            <a:lvl7pPr marL="3200400" lvl="6" indent="-298450" rtl="0">
              <a:spcBef>
                <a:spcPts val="1600"/>
              </a:spcBef>
              <a:spcAft>
                <a:spcPts val="0"/>
              </a:spcAft>
              <a:buClr>
                <a:schemeClr val="lt1"/>
              </a:buClr>
              <a:buSzPts val="1100"/>
              <a:buChar char="●"/>
              <a:defRPr sz="1100">
                <a:solidFill>
                  <a:schemeClr val="lt1"/>
                </a:solidFill>
              </a:defRPr>
            </a:lvl7pPr>
            <a:lvl8pPr marL="3657600" lvl="7" indent="-298450" rtl="0">
              <a:spcBef>
                <a:spcPts val="1600"/>
              </a:spcBef>
              <a:spcAft>
                <a:spcPts val="0"/>
              </a:spcAft>
              <a:buClr>
                <a:schemeClr val="lt1"/>
              </a:buClr>
              <a:buSzPts val="1100"/>
              <a:buChar char="○"/>
              <a:defRPr sz="1100">
                <a:solidFill>
                  <a:schemeClr val="lt1"/>
                </a:solidFill>
              </a:defRPr>
            </a:lvl8pPr>
            <a:lvl9pPr marL="4114800" lvl="8" indent="-298450" rtl="0">
              <a:spcBef>
                <a:spcPts val="1600"/>
              </a:spcBef>
              <a:spcAft>
                <a:spcPts val="1600"/>
              </a:spcAft>
              <a:buClr>
                <a:schemeClr val="lt1"/>
              </a:buClr>
              <a:buSzPts val="1100"/>
              <a:buChar char="■"/>
              <a:defRPr sz="1100">
                <a:solidFill>
                  <a:schemeClr val="lt1"/>
                </a:solidFill>
              </a:defRPr>
            </a:lvl9pPr>
          </a:lstStyle>
          <a:p>
            <a:endParaRPr/>
          </a:p>
        </p:txBody>
      </p:sp>
      <p:sp>
        <p:nvSpPr>
          <p:cNvPr id="96" name="Google Shape;96;p15"/>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Resources">
  <p:cSld name="CUSTOM_14_1">
    <p:spTree>
      <p:nvGrpSpPr>
        <p:cNvPr id="1" name="Shape 97"/>
        <p:cNvGrpSpPr/>
        <p:nvPr/>
      </p:nvGrpSpPr>
      <p:grpSpPr>
        <a:xfrm>
          <a:off x="0" y="0"/>
          <a:ext cx="0" cy="0"/>
          <a:chOff x="0" y="0"/>
          <a:chExt cx="0" cy="0"/>
        </a:xfrm>
      </p:grpSpPr>
      <p:grpSp>
        <p:nvGrpSpPr>
          <p:cNvPr id="98" name="Google Shape;98;p16"/>
          <p:cNvGrpSpPr/>
          <p:nvPr/>
        </p:nvGrpSpPr>
        <p:grpSpPr>
          <a:xfrm>
            <a:off x="-6586" y="-192875"/>
            <a:ext cx="9174175" cy="1384272"/>
            <a:chOff x="0" y="-40481"/>
            <a:chExt cx="9144000" cy="1384272"/>
          </a:xfrm>
        </p:grpSpPr>
        <p:sp>
          <p:nvSpPr>
            <p:cNvPr id="99" name="Google Shape;99;p16"/>
            <p:cNvSpPr/>
            <p:nvPr/>
          </p:nvSpPr>
          <p:spPr>
            <a:xfrm rot="10800000">
              <a:off x="1200" y="799890"/>
              <a:ext cx="9142800" cy="543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0" y="-40481"/>
              <a:ext cx="9144000" cy="85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6"/>
          <p:cNvSpPr txBox="1">
            <a:spLocks noGrp="1"/>
          </p:cNvSpPr>
          <p:nvPr>
            <p:ph type="body" idx="1"/>
          </p:nvPr>
        </p:nvSpPr>
        <p:spPr>
          <a:xfrm>
            <a:off x="720000" y="1183700"/>
            <a:ext cx="3771600" cy="1476000"/>
          </a:xfrm>
          <a:prstGeom prst="rect">
            <a:avLst/>
          </a:prstGeom>
        </p:spPr>
        <p:txBody>
          <a:bodyPr spcFirstLastPara="1" wrap="square" lIns="91425" tIns="91425" rIns="91425" bIns="91425" anchor="t" anchorCtr="0">
            <a:noAutofit/>
          </a:bodyPr>
          <a:lstStyle>
            <a:lvl1pPr marL="457200" lvl="0" indent="-285750" rtl="0">
              <a:spcBef>
                <a:spcPts val="0"/>
              </a:spcBef>
              <a:spcAft>
                <a:spcPts val="0"/>
              </a:spcAft>
              <a:buClr>
                <a:srgbClr val="000000"/>
              </a:buClr>
              <a:buSzPts val="900"/>
              <a:buChar char="●"/>
              <a:defRPr sz="900">
                <a:solidFill>
                  <a:srgbClr val="000000"/>
                </a:solidFill>
              </a:defRPr>
            </a:lvl1pPr>
            <a:lvl2pPr marL="914400" lvl="1" indent="-285750" rtl="0">
              <a:spcBef>
                <a:spcPts val="1600"/>
              </a:spcBef>
              <a:spcAft>
                <a:spcPts val="0"/>
              </a:spcAft>
              <a:buClr>
                <a:srgbClr val="000000"/>
              </a:buClr>
              <a:buSzPts val="900"/>
              <a:buChar char="○"/>
              <a:defRPr sz="900">
                <a:solidFill>
                  <a:srgbClr val="000000"/>
                </a:solidFill>
              </a:defRPr>
            </a:lvl2pPr>
            <a:lvl3pPr marL="1371600" lvl="2" indent="-285750" rtl="0">
              <a:spcBef>
                <a:spcPts val="1600"/>
              </a:spcBef>
              <a:spcAft>
                <a:spcPts val="0"/>
              </a:spcAft>
              <a:buClr>
                <a:srgbClr val="000000"/>
              </a:buClr>
              <a:buSzPts val="900"/>
              <a:buChar char="■"/>
              <a:defRPr sz="900">
                <a:solidFill>
                  <a:srgbClr val="000000"/>
                </a:solidFill>
              </a:defRPr>
            </a:lvl3pPr>
            <a:lvl4pPr marL="1828800" lvl="3" indent="-285750" rtl="0">
              <a:spcBef>
                <a:spcPts val="1600"/>
              </a:spcBef>
              <a:spcAft>
                <a:spcPts val="0"/>
              </a:spcAft>
              <a:buClr>
                <a:srgbClr val="000000"/>
              </a:buClr>
              <a:buSzPts val="900"/>
              <a:buChar char="●"/>
              <a:defRPr sz="900">
                <a:solidFill>
                  <a:srgbClr val="000000"/>
                </a:solidFill>
              </a:defRPr>
            </a:lvl4pPr>
            <a:lvl5pPr marL="2286000" lvl="4" indent="-285750" rtl="0">
              <a:spcBef>
                <a:spcPts val="1600"/>
              </a:spcBef>
              <a:spcAft>
                <a:spcPts val="0"/>
              </a:spcAft>
              <a:buClr>
                <a:srgbClr val="000000"/>
              </a:buClr>
              <a:buSzPts val="900"/>
              <a:buChar char="○"/>
              <a:defRPr sz="900">
                <a:solidFill>
                  <a:srgbClr val="000000"/>
                </a:solidFill>
              </a:defRPr>
            </a:lvl5pPr>
            <a:lvl6pPr marL="2743200" lvl="5" indent="-285750" rtl="0">
              <a:spcBef>
                <a:spcPts val="1600"/>
              </a:spcBef>
              <a:spcAft>
                <a:spcPts val="0"/>
              </a:spcAft>
              <a:buClr>
                <a:srgbClr val="000000"/>
              </a:buClr>
              <a:buSzPts val="900"/>
              <a:buChar char="■"/>
              <a:defRPr sz="900">
                <a:solidFill>
                  <a:srgbClr val="000000"/>
                </a:solidFill>
              </a:defRPr>
            </a:lvl6pPr>
            <a:lvl7pPr marL="3200400" lvl="6" indent="-285750" rtl="0">
              <a:spcBef>
                <a:spcPts val="1600"/>
              </a:spcBef>
              <a:spcAft>
                <a:spcPts val="0"/>
              </a:spcAft>
              <a:buClr>
                <a:srgbClr val="000000"/>
              </a:buClr>
              <a:buSzPts val="900"/>
              <a:buChar char="●"/>
              <a:defRPr sz="900">
                <a:solidFill>
                  <a:srgbClr val="000000"/>
                </a:solidFill>
              </a:defRPr>
            </a:lvl7pPr>
            <a:lvl8pPr marL="3657600" lvl="7" indent="-285750" rtl="0">
              <a:spcBef>
                <a:spcPts val="1600"/>
              </a:spcBef>
              <a:spcAft>
                <a:spcPts val="0"/>
              </a:spcAft>
              <a:buClr>
                <a:srgbClr val="000000"/>
              </a:buClr>
              <a:buSzPts val="900"/>
              <a:buChar char="○"/>
              <a:defRPr sz="900">
                <a:solidFill>
                  <a:srgbClr val="000000"/>
                </a:solidFill>
              </a:defRPr>
            </a:lvl8pPr>
            <a:lvl9pPr marL="4114800" lvl="8" indent="-285750" rtl="0">
              <a:spcBef>
                <a:spcPts val="1600"/>
              </a:spcBef>
              <a:spcAft>
                <a:spcPts val="1600"/>
              </a:spcAft>
              <a:buClr>
                <a:srgbClr val="000000"/>
              </a:buClr>
              <a:buSzPts val="900"/>
              <a:buChar char="■"/>
              <a:defRPr sz="900">
                <a:solidFill>
                  <a:srgbClr val="000000"/>
                </a:solidFill>
              </a:defRPr>
            </a:lvl9pPr>
          </a:lstStyle>
          <a:p>
            <a:endParaRPr/>
          </a:p>
        </p:txBody>
      </p:sp>
      <p:sp>
        <p:nvSpPr>
          <p:cNvPr id="102" name="Google Shape;102;p16"/>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24">
    <p:bg>
      <p:bgPr>
        <a:noFill/>
        <a:effectLst/>
      </p:bgPr>
    </p:bg>
    <p:spTree>
      <p:nvGrpSpPr>
        <p:cNvPr id="1" name="Shape 10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marL="914400" lvl="1"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marL="1371600" lvl="2"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marL="1828800" lvl="3"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marL="2286000" lvl="4"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marL="2743200" lvl="5"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marL="3200400" lvl="6"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marL="3657600" lvl="7"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marL="4114800" lvl="8" indent="-30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7" r:id="rId5"/>
    <p:sldLayoutId id="2147483658" r:id="rId6"/>
    <p:sldLayoutId id="2147483661" r:id="rId7"/>
    <p:sldLayoutId id="2147483662" r:id="rId8"/>
    <p:sldLayoutId id="2147483663"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subTitle" idx="1"/>
          </p:nvPr>
        </p:nvSpPr>
        <p:spPr>
          <a:xfrm>
            <a:off x="4791900" y="3629441"/>
            <a:ext cx="4352100" cy="96397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accent5">
                    <a:lumMod val="20000"/>
                    <a:lumOff val="80000"/>
                  </a:schemeClr>
                </a:solidFill>
              </a:rPr>
              <a:t>Presented by</a:t>
            </a:r>
          </a:p>
          <a:p>
            <a:pPr marL="0" lvl="0" indent="0" algn="r" rtl="0">
              <a:spcBef>
                <a:spcPts val="0"/>
              </a:spcBef>
              <a:spcAft>
                <a:spcPts val="0"/>
              </a:spcAft>
              <a:buNone/>
            </a:pPr>
            <a:r>
              <a:rPr lang="en" sz="2000" b="1">
                <a:solidFill>
                  <a:schemeClr val="accent5">
                    <a:lumMod val="20000"/>
                    <a:lumOff val="80000"/>
                  </a:schemeClr>
                </a:solidFill>
              </a:rPr>
              <a:t> SHARON SAJEEV</a:t>
            </a:r>
            <a:endParaRPr lang="en" sz="2000" b="1" dirty="0">
              <a:solidFill>
                <a:schemeClr val="accent5">
                  <a:lumMod val="20000"/>
                  <a:lumOff val="80000"/>
                </a:schemeClr>
              </a:solidFill>
            </a:endParaRPr>
          </a:p>
          <a:p>
            <a:pPr marL="0" lvl="0" indent="0" algn="r" rtl="0">
              <a:spcBef>
                <a:spcPts val="0"/>
              </a:spcBef>
              <a:spcAft>
                <a:spcPts val="0"/>
              </a:spcAft>
              <a:buNone/>
            </a:pPr>
            <a:r>
              <a:rPr lang="en" sz="2000" b="1" dirty="0">
                <a:solidFill>
                  <a:schemeClr val="accent5">
                    <a:lumMod val="20000"/>
                    <a:lumOff val="80000"/>
                  </a:schemeClr>
                </a:solidFill>
              </a:rPr>
              <a:t>B.E.COMPUTER SCIENCE</a:t>
            </a:r>
          </a:p>
          <a:p>
            <a:pPr marL="0" lvl="0" indent="0" algn="r" rtl="0">
              <a:spcBef>
                <a:spcPts val="0"/>
              </a:spcBef>
              <a:spcAft>
                <a:spcPts val="0"/>
              </a:spcAft>
              <a:buNone/>
            </a:pPr>
            <a:r>
              <a:rPr lang="en" sz="2000" b="1" dirty="0">
                <a:solidFill>
                  <a:schemeClr val="accent5">
                    <a:lumMod val="20000"/>
                    <a:lumOff val="80000"/>
                  </a:schemeClr>
                </a:solidFill>
              </a:rPr>
              <a:t>GRACE COLLEGE OF ENGINEERING</a:t>
            </a:r>
            <a:endParaRPr sz="2000" b="1" dirty="0">
              <a:solidFill>
                <a:schemeClr val="accent5">
                  <a:lumMod val="20000"/>
                  <a:lumOff val="80000"/>
                </a:schemeClr>
              </a:solidFill>
            </a:endParaRPr>
          </a:p>
        </p:txBody>
      </p:sp>
      <p:sp>
        <p:nvSpPr>
          <p:cNvPr id="117" name="Google Shape;117;p22"/>
          <p:cNvSpPr txBox="1">
            <a:spLocks noGrp="1"/>
          </p:cNvSpPr>
          <p:nvPr>
            <p:ph type="ctrTitle"/>
          </p:nvPr>
        </p:nvSpPr>
        <p:spPr>
          <a:xfrm>
            <a:off x="5325035" y="1514059"/>
            <a:ext cx="3639600" cy="96397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000" dirty="0">
                <a:solidFill>
                  <a:schemeClr val="accent3">
                    <a:lumMod val="75000"/>
                  </a:schemeClr>
                </a:solidFill>
              </a:rPr>
              <a:t>KEYLOGGER</a:t>
            </a:r>
            <a:endParaRPr sz="4000" dirty="0">
              <a:solidFill>
                <a:schemeClr val="accent3">
                  <a:lumMod val="75000"/>
                </a:schemeClr>
              </a:solidFill>
            </a:endParaRPr>
          </a:p>
        </p:txBody>
      </p:sp>
      <p:sp>
        <p:nvSpPr>
          <p:cNvPr id="118" name="Google Shape;118;p22"/>
          <p:cNvSpPr/>
          <p:nvPr/>
        </p:nvSpPr>
        <p:spPr>
          <a:xfrm flipH="1">
            <a:off x="5919500" y="-211062"/>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3FC773-BF37-383E-2ABF-71E3708F8D5D}"/>
              </a:ext>
            </a:extLst>
          </p:cNvPr>
          <p:cNvSpPr>
            <a:spLocks noGrp="1"/>
          </p:cNvSpPr>
          <p:nvPr>
            <p:ph type="ctrTitle" idx="4294967295"/>
          </p:nvPr>
        </p:nvSpPr>
        <p:spPr>
          <a:xfrm>
            <a:off x="2969111" y="162000"/>
            <a:ext cx="5723068" cy="3807572"/>
          </a:xfrm>
        </p:spPr>
        <p:txBody>
          <a:bodyPr/>
          <a:lstStyle/>
          <a:p>
            <a:r>
              <a:rPr lang="en-US" sz="1200" b="1" i="0" dirty="0">
                <a:solidFill>
                  <a:srgbClr val="0D0D0D"/>
                </a:solidFill>
                <a:effectLst/>
                <a:latin typeface="Arial" panose="020B0604020202020204" pitchFamily="34" charset="0"/>
                <a:cs typeface="Arial" panose="020B0604020202020204" pitchFamily="34" charset="0"/>
              </a:rPr>
              <a:t>"Deep Learning for Demand Prediction: A Survey"</a:t>
            </a:r>
            <a:r>
              <a:rPr lang="en-US" sz="1200" b="0" i="0" dirty="0">
                <a:solidFill>
                  <a:srgbClr val="0D0D0D"/>
                </a:solidFill>
                <a:effectLst/>
                <a:latin typeface="Arial" panose="020B0604020202020204" pitchFamily="34" charset="0"/>
                <a:cs typeface="Arial" panose="020B0604020202020204" pitchFamily="34" charset="0"/>
              </a:rPr>
              <a:t> by X. Liang, L. Zhao, X. Jiang, and Y. Dong. (IEEE Transactions on Industrial Informatics, 2020)</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"A Comprehensive Review on Demand Prediction in Bike Sharing Systems"</a:t>
            </a:r>
            <a:r>
              <a:rPr lang="en-US" sz="1200" b="0" i="0" dirty="0">
                <a:solidFill>
                  <a:srgbClr val="0D0D0D"/>
                </a:solidFill>
                <a:effectLst/>
                <a:latin typeface="Arial" panose="020B0604020202020204" pitchFamily="34" charset="0"/>
                <a:cs typeface="Arial" panose="020B0604020202020204" pitchFamily="34" charset="0"/>
              </a:rPr>
              <a:t> by S. Abhishek, A. </a:t>
            </a:r>
            <a:r>
              <a:rPr lang="en-US" sz="1200" b="0" i="0" dirty="0" err="1">
                <a:solidFill>
                  <a:srgbClr val="0D0D0D"/>
                </a:solidFill>
                <a:effectLst/>
                <a:latin typeface="Arial" panose="020B0604020202020204" pitchFamily="34" charset="0"/>
                <a:cs typeface="Arial" panose="020B0604020202020204" pitchFamily="34" charset="0"/>
              </a:rPr>
              <a:t>Vijayaraghavan</a:t>
            </a:r>
            <a:r>
              <a:rPr lang="en-US" sz="1200" b="0" i="0" dirty="0">
                <a:solidFill>
                  <a:srgbClr val="0D0D0D"/>
                </a:solidFill>
                <a:effectLst/>
                <a:latin typeface="Arial" panose="020B0604020202020204" pitchFamily="34" charset="0"/>
                <a:cs typeface="Arial" panose="020B0604020202020204" pitchFamily="34" charset="0"/>
              </a:rPr>
              <a:t>, and G. Sukumar. (2019 International Conference on Data Science and Communication, </a:t>
            </a:r>
            <a:r>
              <a:rPr lang="en-US" sz="1200" b="0" i="0" dirty="0" err="1">
                <a:solidFill>
                  <a:srgbClr val="0D0D0D"/>
                </a:solidFill>
                <a:effectLst/>
                <a:latin typeface="Arial" panose="020B0604020202020204" pitchFamily="34" charset="0"/>
                <a:cs typeface="Arial" panose="020B0604020202020204" pitchFamily="34" charset="0"/>
              </a:rPr>
              <a:t>ICDSCom</a:t>
            </a:r>
            <a:r>
              <a:rPr lang="en-US" sz="1200" b="0" i="0" dirty="0">
                <a:solidFill>
                  <a:srgbClr val="0D0D0D"/>
                </a:solidFill>
                <a:effectLst/>
                <a:latin typeface="Arial" panose="020B0604020202020204" pitchFamily="34" charset="0"/>
                <a:cs typeface="Arial" panose="020B0604020202020204" pitchFamily="34" charset="0"/>
              </a:rPr>
              <a:t>)</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"Time Series Forecasting with Deep Learning: A Survey"</a:t>
            </a:r>
            <a:r>
              <a:rPr lang="en-US" sz="1200" b="0" i="0" dirty="0">
                <a:solidFill>
                  <a:srgbClr val="0D0D0D"/>
                </a:solidFill>
                <a:effectLst/>
                <a:latin typeface="Arial" panose="020B0604020202020204" pitchFamily="34" charset="0"/>
                <a:cs typeface="Arial" panose="020B0604020202020204" pitchFamily="34" charset="0"/>
              </a:rPr>
              <a:t> by Z. Zhang, Y. Zhao, and Y. Wang. (</a:t>
            </a:r>
            <a:r>
              <a:rPr lang="en-US" sz="1200" b="0" i="0" dirty="0" err="1">
                <a:solidFill>
                  <a:srgbClr val="0D0D0D"/>
                </a:solidFill>
                <a:effectLst/>
                <a:latin typeface="Arial" panose="020B0604020202020204" pitchFamily="34" charset="0"/>
                <a:cs typeface="Arial" panose="020B0604020202020204" pitchFamily="34" charset="0"/>
              </a:rPr>
              <a:t>arXiv</a:t>
            </a:r>
            <a:r>
              <a:rPr lang="en-US" sz="1200" b="0" i="0" dirty="0">
                <a:solidFill>
                  <a:srgbClr val="0D0D0D"/>
                </a:solidFill>
                <a:effectLst/>
                <a:latin typeface="Arial" panose="020B0604020202020204" pitchFamily="34" charset="0"/>
                <a:cs typeface="Arial" panose="020B0604020202020204" pitchFamily="34" charset="0"/>
              </a:rPr>
              <a:t> preprint arXiv:1809.04356, 2018) </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"A Comparative Study of Time Series Forecasting Methods for Predictive Maintenance"</a:t>
            </a:r>
            <a:r>
              <a:rPr lang="en-US" sz="1200" b="0" i="0" dirty="0">
                <a:solidFill>
                  <a:srgbClr val="0D0D0D"/>
                </a:solidFill>
                <a:effectLst/>
                <a:latin typeface="Arial" panose="020B0604020202020204" pitchFamily="34" charset="0"/>
                <a:cs typeface="Arial" panose="020B0604020202020204" pitchFamily="34" charset="0"/>
              </a:rPr>
              <a:t> by A. Sharma, A. Mathur, and S. Tiwari. (2019 IEEE 16th India Council International Conference (INDICON), IEEE) </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"Machine Learning for Demand Forecasting: A Review"</a:t>
            </a:r>
            <a:r>
              <a:rPr lang="en-US" sz="1200" b="0" i="0" dirty="0">
                <a:solidFill>
                  <a:srgbClr val="0D0D0D"/>
                </a:solidFill>
                <a:effectLst/>
                <a:latin typeface="Arial" panose="020B0604020202020204" pitchFamily="34" charset="0"/>
                <a:cs typeface="Arial" panose="020B0604020202020204" pitchFamily="34" charset="0"/>
              </a:rPr>
              <a:t> by C. McArdle, J. </a:t>
            </a:r>
            <a:r>
              <a:rPr lang="en-US" sz="1200" b="0" i="0" dirty="0" err="1">
                <a:solidFill>
                  <a:srgbClr val="0D0D0D"/>
                </a:solidFill>
                <a:effectLst/>
                <a:latin typeface="Arial" panose="020B0604020202020204" pitchFamily="34" charset="0"/>
                <a:cs typeface="Arial" panose="020B0604020202020204" pitchFamily="34" charset="0"/>
              </a:rPr>
              <a:t>Vinué</a:t>
            </a:r>
            <a:r>
              <a:rPr lang="en-US" sz="1200" b="0" i="0" dirty="0">
                <a:solidFill>
                  <a:srgbClr val="0D0D0D"/>
                </a:solidFill>
                <a:effectLst/>
                <a:latin typeface="Arial" panose="020B0604020202020204" pitchFamily="34" charset="0"/>
                <a:cs typeface="Arial" panose="020B0604020202020204" pitchFamily="34" charset="0"/>
              </a:rPr>
              <a:t>, and P. Mues. (International Journal of Forecasting, 2020) </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"A Comprehensive Survey on Machine Learning Techniques for Time Series Forecasting"</a:t>
            </a:r>
            <a:r>
              <a:rPr lang="en-US" sz="1200" b="0" i="0" dirty="0">
                <a:solidFill>
                  <a:srgbClr val="0D0D0D"/>
                </a:solidFill>
                <a:effectLst/>
                <a:latin typeface="Arial" panose="020B0604020202020204" pitchFamily="34" charset="0"/>
                <a:cs typeface="Arial" panose="020B0604020202020204" pitchFamily="34" charset="0"/>
              </a:rPr>
              <a:t> by B. Amine, R. E. Al-</a:t>
            </a:r>
            <a:r>
              <a:rPr lang="en-US" sz="1200" b="0" i="0" dirty="0" err="1">
                <a:solidFill>
                  <a:srgbClr val="0D0D0D"/>
                </a:solidFill>
                <a:effectLst/>
                <a:latin typeface="Arial" panose="020B0604020202020204" pitchFamily="34" charset="0"/>
                <a:cs typeface="Arial" panose="020B0604020202020204" pitchFamily="34" charset="0"/>
              </a:rPr>
              <a:t>Dujaili</a:t>
            </a:r>
            <a:r>
              <a:rPr lang="en-US" sz="1200" b="0" i="0" dirty="0">
                <a:solidFill>
                  <a:srgbClr val="0D0D0D"/>
                </a:solidFill>
                <a:effectLst/>
                <a:latin typeface="Arial" panose="020B0604020202020204" pitchFamily="34" charset="0"/>
                <a:cs typeface="Arial" panose="020B0604020202020204" pitchFamily="34" charset="0"/>
              </a:rPr>
              <a:t>, and F. </a:t>
            </a:r>
            <a:r>
              <a:rPr lang="en-US" sz="1200" b="0" i="0" dirty="0" err="1">
                <a:solidFill>
                  <a:srgbClr val="0D0D0D"/>
                </a:solidFill>
                <a:effectLst/>
                <a:latin typeface="Arial" panose="020B0604020202020204" pitchFamily="34" charset="0"/>
                <a:cs typeface="Arial" panose="020B0604020202020204" pitchFamily="34" charset="0"/>
              </a:rPr>
              <a:t>Fnaiech</a:t>
            </a:r>
            <a:r>
              <a:rPr lang="en-US" sz="1200" b="0" i="0" dirty="0">
                <a:solidFill>
                  <a:srgbClr val="0D0D0D"/>
                </a:solidFill>
                <a:effectLst/>
                <a:latin typeface="Arial" panose="020B0604020202020204" pitchFamily="34" charset="0"/>
                <a:cs typeface="Arial" panose="020B0604020202020204" pitchFamily="34" charset="0"/>
              </a:rPr>
              <a:t>. (Journal of Big Data, 2021) </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"Feature Engineering for Machine Learning: Principles and Techniques for Data Scientists"</a:t>
            </a:r>
            <a:r>
              <a:rPr lang="en-US" sz="1200" b="0" i="0" dirty="0">
                <a:solidFill>
                  <a:srgbClr val="0D0D0D"/>
                </a:solidFill>
                <a:effectLst/>
                <a:latin typeface="Arial" panose="020B0604020202020204" pitchFamily="34" charset="0"/>
                <a:cs typeface="Arial" panose="020B0604020202020204" pitchFamily="34" charset="0"/>
              </a:rPr>
              <a:t> by A. Zheng and A. </a:t>
            </a:r>
            <a:r>
              <a:rPr lang="en-US" sz="1200" b="0" i="0" dirty="0" err="1">
                <a:solidFill>
                  <a:srgbClr val="0D0D0D"/>
                </a:solidFill>
                <a:effectLst/>
                <a:latin typeface="Arial" panose="020B0604020202020204" pitchFamily="34" charset="0"/>
                <a:cs typeface="Arial" panose="020B0604020202020204" pitchFamily="34" charset="0"/>
              </a:rPr>
              <a:t>Casari</a:t>
            </a:r>
            <a:r>
              <a:rPr lang="en-US" sz="1200" b="0" i="0" dirty="0">
                <a:solidFill>
                  <a:srgbClr val="0D0D0D"/>
                </a:solidFill>
                <a:effectLst/>
                <a:latin typeface="Arial" panose="020B0604020202020204" pitchFamily="34" charset="0"/>
                <a:cs typeface="Arial" panose="020B0604020202020204" pitchFamily="34" charset="0"/>
              </a:rPr>
              <a:t>. (O'Reilly Media, 2018)</a:t>
            </a:r>
            <a:br>
              <a:rPr lang="en-US" sz="1200" b="0" i="0" dirty="0">
                <a:solidFill>
                  <a:srgbClr val="0D0D0D"/>
                </a:solidFill>
                <a:effectLst/>
                <a:latin typeface="Arial" panose="020B0604020202020204" pitchFamily="34" charset="0"/>
                <a:cs typeface="Arial" panose="020B0604020202020204" pitchFamily="34" charset="0"/>
              </a:rPr>
            </a:br>
            <a:r>
              <a:rPr lang="en-US" sz="1200" b="1" i="0" dirty="0">
                <a:solidFill>
                  <a:srgbClr val="0D0D0D"/>
                </a:solidFill>
                <a:effectLst/>
                <a:latin typeface="Arial" panose="020B0604020202020204" pitchFamily="34" charset="0"/>
                <a:cs typeface="Arial" panose="020B0604020202020204" pitchFamily="34" charset="0"/>
              </a:rPr>
              <a:t>"Model Evaluation, Model Selection, and Algorithm Selection in Machine Learning"</a:t>
            </a:r>
            <a:r>
              <a:rPr lang="en-US" sz="1200" b="0" i="0" dirty="0">
                <a:solidFill>
                  <a:srgbClr val="0D0D0D"/>
                </a:solidFill>
                <a:effectLst/>
                <a:latin typeface="Arial" panose="020B0604020202020204" pitchFamily="34" charset="0"/>
                <a:cs typeface="Arial" panose="020B0604020202020204" pitchFamily="34" charset="0"/>
              </a:rPr>
              <a:t> by C. Blake and C. J. Merz. (1998) </a:t>
            </a:r>
            <a:br>
              <a:rPr lang="en-US" sz="1200" b="0" i="0" dirty="0">
                <a:solidFill>
                  <a:srgbClr val="0D0D0D"/>
                </a:solidFill>
                <a:effectLst/>
                <a:latin typeface="Arial" panose="020B0604020202020204" pitchFamily="34" charset="0"/>
                <a:cs typeface="Arial" panose="020B0604020202020204" pitchFamily="34" charset="0"/>
              </a:rPr>
            </a:br>
            <a:r>
              <a:rPr lang="en-US" sz="1200" b="0" i="0" dirty="0">
                <a:solidFill>
                  <a:srgbClr val="0D0D0D"/>
                </a:solidFill>
                <a:effectLst/>
                <a:latin typeface="Arial" panose="020B0604020202020204" pitchFamily="34" charset="0"/>
                <a:cs typeface="Arial" panose="020B0604020202020204" pitchFamily="34" charset="0"/>
              </a:rPr>
              <a:t> </a:t>
            </a:r>
            <a:br>
              <a:rPr lang="en-US" sz="1200" b="0" i="0" dirty="0">
                <a:solidFill>
                  <a:srgbClr val="0D0D0D"/>
                </a:solidFill>
                <a:effectLst/>
                <a:latin typeface="Arial" panose="020B0604020202020204" pitchFamily="34" charset="0"/>
                <a:cs typeface="Arial" panose="020B0604020202020204" pitchFamily="34" charset="0"/>
              </a:rPr>
            </a:br>
            <a:br>
              <a:rPr lang="en-US" sz="1200" b="0" i="0" dirty="0">
                <a:solidFill>
                  <a:srgbClr val="0D0D0D"/>
                </a:solidFill>
                <a:effectLst/>
                <a:latin typeface="Arial" panose="020B0604020202020204" pitchFamily="34" charset="0"/>
                <a:cs typeface="Arial" panose="020B0604020202020204" pitchFamily="34" charset="0"/>
              </a:rPr>
            </a:br>
            <a:r>
              <a:rPr lang="en-US" sz="1200" b="0" i="0" dirty="0">
                <a:solidFill>
                  <a:srgbClr val="0D0D0D"/>
                </a:solidFill>
                <a:effectLst/>
                <a:latin typeface="Arial" panose="020B0604020202020204" pitchFamily="34" charset="0"/>
                <a:cs typeface="Arial" panose="020B0604020202020204" pitchFamily="34" charset="0"/>
              </a:rPr>
              <a:t>These sources cover a range of topics relevant to developing a solution for demand prediction, including deep learning, time series forecasting, machine learning techniques, data preprocessing, and model evaluation.</a:t>
            </a:r>
            <a:br>
              <a:rPr lang="en-US" sz="1200" b="0" i="0" dirty="0">
                <a:solidFill>
                  <a:srgbClr val="0D0D0D"/>
                </a:solidFill>
                <a:effectLst/>
                <a:latin typeface="Arial" panose="020B0604020202020204" pitchFamily="34" charset="0"/>
                <a:cs typeface="Arial" panose="020B0604020202020204" pitchFamily="34" charset="0"/>
              </a:rPr>
            </a:br>
            <a:endParaRPr lang="en-IN" sz="1200"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CE725226-C30B-ABED-4314-3A0C153556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061" y="1584736"/>
            <a:ext cx="2883050" cy="23848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CC6EC7B-5A68-E79E-BCF1-1555AEBFB074}"/>
              </a:ext>
            </a:extLst>
          </p:cNvPr>
          <p:cNvSpPr txBox="1"/>
          <p:nvPr/>
        </p:nvSpPr>
        <p:spPr>
          <a:xfrm>
            <a:off x="645458" y="565591"/>
            <a:ext cx="1436146" cy="369332"/>
          </a:xfrm>
          <a:prstGeom prst="rect">
            <a:avLst/>
          </a:prstGeom>
          <a:noFill/>
        </p:spPr>
        <p:txBody>
          <a:bodyPr wrap="square">
            <a:spAutoFit/>
          </a:bodyPr>
          <a:lstStyle/>
          <a:p>
            <a:pPr marL="0" lvl="0" indent="0" algn="r" rtl="0">
              <a:spcBef>
                <a:spcPts val="0"/>
              </a:spcBef>
              <a:spcAft>
                <a:spcPts val="0"/>
              </a:spcAft>
              <a:buNone/>
            </a:pPr>
            <a:r>
              <a:rPr lang="en-US" sz="1800" b="1" dirty="0">
                <a:latin typeface="Nunito Sans" pitchFamily="2" charset="0"/>
              </a:rPr>
              <a:t>References</a:t>
            </a:r>
          </a:p>
        </p:txBody>
      </p:sp>
    </p:spTree>
    <p:extLst>
      <p:ext uri="{BB962C8B-B14F-4D97-AF65-F5344CB8AC3E}">
        <p14:creationId xmlns:p14="http://schemas.microsoft.com/office/powerpoint/2010/main" val="887978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1D8D46A6-CD8C-2E5E-ED47-5514E2899B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3999"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2438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79A098-4540-0EE1-144B-44313350A3F5}"/>
              </a:ext>
            </a:extLst>
          </p:cNvPr>
          <p:cNvSpPr>
            <a:spLocks noGrp="1"/>
          </p:cNvSpPr>
          <p:nvPr>
            <p:ph type="body" idx="1"/>
          </p:nvPr>
        </p:nvSpPr>
        <p:spPr>
          <a:xfrm>
            <a:off x="2570315" y="1661836"/>
            <a:ext cx="4336094" cy="3076328"/>
          </a:xfrm>
        </p:spPr>
        <p:txBody>
          <a:bodyPr/>
          <a:lstStyle/>
          <a:p>
            <a:pPr>
              <a:buFont typeface="Wingdings" panose="05000000000000000000" pitchFamily="2" charset="2"/>
              <a:buChar char="v"/>
            </a:pPr>
            <a:r>
              <a:rPr lang="en-US" sz="2000" dirty="0"/>
              <a:t>Problem Statement</a:t>
            </a:r>
          </a:p>
          <a:p>
            <a:pPr>
              <a:buFont typeface="Wingdings" panose="05000000000000000000" pitchFamily="2" charset="2"/>
              <a:buChar char="v"/>
            </a:pPr>
            <a:r>
              <a:rPr lang="en-US" sz="2000" dirty="0"/>
              <a:t>Proposed System/Solution</a:t>
            </a:r>
          </a:p>
          <a:p>
            <a:pPr>
              <a:buFont typeface="Wingdings" panose="05000000000000000000" pitchFamily="2" charset="2"/>
              <a:buChar char="v"/>
            </a:pPr>
            <a:r>
              <a:rPr lang="en-US" sz="2000" dirty="0"/>
              <a:t>System Development Approach</a:t>
            </a:r>
          </a:p>
          <a:p>
            <a:pPr>
              <a:buFont typeface="Wingdings" panose="05000000000000000000" pitchFamily="2" charset="2"/>
              <a:buChar char="v"/>
            </a:pPr>
            <a:r>
              <a:rPr lang="en-US" sz="2000" dirty="0"/>
              <a:t>Algorithm &amp; Deployment</a:t>
            </a:r>
          </a:p>
          <a:p>
            <a:pPr>
              <a:buFont typeface="Wingdings" panose="05000000000000000000" pitchFamily="2" charset="2"/>
              <a:buChar char="v"/>
            </a:pPr>
            <a:r>
              <a:rPr lang="en-US" sz="2000" dirty="0"/>
              <a:t>Result</a:t>
            </a:r>
          </a:p>
          <a:p>
            <a:pPr>
              <a:buFont typeface="Wingdings" panose="05000000000000000000" pitchFamily="2" charset="2"/>
              <a:buChar char="v"/>
            </a:pPr>
            <a:r>
              <a:rPr lang="en-US" sz="2000" dirty="0"/>
              <a:t>Conclusion</a:t>
            </a:r>
          </a:p>
          <a:p>
            <a:pPr>
              <a:buFont typeface="Wingdings" panose="05000000000000000000" pitchFamily="2" charset="2"/>
              <a:buChar char="v"/>
            </a:pPr>
            <a:r>
              <a:rPr lang="en-US" sz="2000" dirty="0"/>
              <a:t>Future Scope</a:t>
            </a:r>
          </a:p>
          <a:p>
            <a:pPr>
              <a:buFont typeface="Wingdings" panose="05000000000000000000" pitchFamily="2" charset="2"/>
              <a:buChar char="v"/>
            </a:pPr>
            <a:r>
              <a:rPr lang="en-US" sz="2000" dirty="0"/>
              <a:t>Reference</a:t>
            </a:r>
          </a:p>
          <a:p>
            <a:pPr marL="171450" indent="0">
              <a:buNone/>
            </a:pPr>
            <a:endParaRPr lang="en-US" sz="2000" dirty="0"/>
          </a:p>
          <a:p>
            <a:pPr>
              <a:buFont typeface="Wingdings" panose="05000000000000000000" pitchFamily="2" charset="2"/>
              <a:buChar char="v"/>
            </a:pPr>
            <a:endParaRPr lang="en-IN" sz="2000" dirty="0"/>
          </a:p>
        </p:txBody>
      </p:sp>
      <p:sp>
        <p:nvSpPr>
          <p:cNvPr id="3" name="Title 2">
            <a:extLst>
              <a:ext uri="{FF2B5EF4-FFF2-40B4-BE49-F238E27FC236}">
                <a16:creationId xmlns:a16="http://schemas.microsoft.com/office/drawing/2014/main" id="{87308838-1454-4DB0-9656-B961FD92CFA9}"/>
              </a:ext>
            </a:extLst>
          </p:cNvPr>
          <p:cNvSpPr>
            <a:spLocks noGrp="1"/>
          </p:cNvSpPr>
          <p:nvPr>
            <p:ph type="ctrTitle"/>
          </p:nvPr>
        </p:nvSpPr>
        <p:spPr/>
        <p:txBody>
          <a:bodyPr/>
          <a:lstStyle/>
          <a:p>
            <a:r>
              <a:rPr lang="en-US" dirty="0"/>
              <a:t>OUTLINE</a:t>
            </a:r>
            <a:br>
              <a:rPr lang="en-US" dirty="0"/>
            </a:br>
            <a:endParaRPr lang="en-IN" dirty="0"/>
          </a:p>
        </p:txBody>
      </p:sp>
    </p:spTree>
    <p:extLst>
      <p:ext uri="{BB962C8B-B14F-4D97-AF65-F5344CB8AC3E}">
        <p14:creationId xmlns:p14="http://schemas.microsoft.com/office/powerpoint/2010/main" val="734989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8DD68-0FA0-98E8-55FC-799AE9572DE0}"/>
              </a:ext>
            </a:extLst>
          </p:cNvPr>
          <p:cNvSpPr>
            <a:spLocks noGrp="1"/>
          </p:cNvSpPr>
          <p:nvPr>
            <p:ph type="ctrTitle"/>
          </p:nvPr>
        </p:nvSpPr>
        <p:spPr>
          <a:xfrm>
            <a:off x="-387275" y="3291840"/>
            <a:ext cx="3775934" cy="903642"/>
          </a:xfrm>
        </p:spPr>
        <p:txBody>
          <a:bodyPr/>
          <a:lstStyle/>
          <a:p>
            <a:r>
              <a:rPr lang="en-US" dirty="0"/>
              <a:t>Describe the need for monitoring and tracking keystrokes without the user knowledge.</a:t>
            </a:r>
            <a:br>
              <a:rPr lang="en-US" dirty="0"/>
            </a:br>
            <a:br>
              <a:rPr lang="en-US" dirty="0"/>
            </a:br>
            <a:r>
              <a:rPr lang="en-US" dirty="0"/>
              <a:t>Discuss the need for discreet monitoring of user activity , particularly in environment where security or productivity is a concern.</a:t>
            </a:r>
            <a:br>
              <a:rPr lang="en-US" dirty="0"/>
            </a:br>
            <a:br>
              <a:rPr lang="en-US" dirty="0"/>
            </a:br>
            <a:r>
              <a:rPr lang="en-US" dirty="0"/>
              <a:t>Highlight scenarios such as employee monitoring , parental control or forensic investigation where the ability to capture</a:t>
            </a:r>
            <a:br>
              <a:rPr lang="en-US" dirty="0"/>
            </a:br>
            <a:r>
              <a:rPr lang="en-US" dirty="0"/>
              <a:t>keystroke could be beneficial.</a:t>
            </a:r>
            <a:br>
              <a:rPr lang="en-US" dirty="0"/>
            </a:br>
            <a:endParaRPr lang="en-IN" dirty="0"/>
          </a:p>
        </p:txBody>
      </p:sp>
      <p:pic>
        <p:nvPicPr>
          <p:cNvPr id="5" name="Picture 4">
            <a:extLst>
              <a:ext uri="{FF2B5EF4-FFF2-40B4-BE49-F238E27FC236}">
                <a16:creationId xmlns:a16="http://schemas.microsoft.com/office/drawing/2014/main" id="{FEB7105A-90A4-EB05-6066-9E9CD6170EB7}"/>
              </a:ext>
            </a:extLst>
          </p:cNvPr>
          <p:cNvPicPr>
            <a:picLocks noChangeAspect="1"/>
          </p:cNvPicPr>
          <p:nvPr/>
        </p:nvPicPr>
        <p:blipFill>
          <a:blip r:embed="rId2"/>
          <a:stretch>
            <a:fillRect/>
          </a:stretch>
        </p:blipFill>
        <p:spPr>
          <a:xfrm>
            <a:off x="3468920" y="0"/>
            <a:ext cx="5675080" cy="5198489"/>
          </a:xfrm>
          <a:prstGeom prst="rect">
            <a:avLst/>
          </a:prstGeom>
        </p:spPr>
      </p:pic>
      <p:sp>
        <p:nvSpPr>
          <p:cNvPr id="4" name="TextBox 3">
            <a:extLst>
              <a:ext uri="{FF2B5EF4-FFF2-40B4-BE49-F238E27FC236}">
                <a16:creationId xmlns:a16="http://schemas.microsoft.com/office/drawing/2014/main" id="{26C96E7A-ED2B-021F-A2ED-2914687D79CC}"/>
              </a:ext>
            </a:extLst>
          </p:cNvPr>
          <p:cNvSpPr txBox="1"/>
          <p:nvPr/>
        </p:nvSpPr>
        <p:spPr>
          <a:xfrm>
            <a:off x="0" y="717185"/>
            <a:ext cx="4797910" cy="461665"/>
          </a:xfrm>
          <a:prstGeom prst="rect">
            <a:avLst/>
          </a:prstGeom>
          <a:noFill/>
        </p:spPr>
        <p:txBody>
          <a:bodyPr wrap="square">
            <a:spAutoFit/>
          </a:bodyPr>
          <a:lstStyle/>
          <a:p>
            <a:r>
              <a:rPr lang="en" sz="2400" b="1" dirty="0">
                <a:solidFill>
                  <a:schemeClr val="bg1"/>
                </a:solidFill>
              </a:rPr>
              <a:t>Problem Statement</a:t>
            </a:r>
            <a:endParaRPr lang="en-IN" sz="2400" b="1" dirty="0">
              <a:solidFill>
                <a:schemeClr val="bg1"/>
              </a:solidFill>
            </a:endParaRPr>
          </a:p>
        </p:txBody>
      </p:sp>
    </p:spTree>
    <p:extLst>
      <p:ext uri="{BB962C8B-B14F-4D97-AF65-F5344CB8AC3E}">
        <p14:creationId xmlns:p14="http://schemas.microsoft.com/office/powerpoint/2010/main" val="678521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p:nvPr/>
        </p:nvSpPr>
        <p:spPr>
          <a:xfrm flipH="1">
            <a:off x="4742925" y="-326787"/>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28"/>
          <p:cNvPicPr preferRelativeResize="0"/>
          <p:nvPr/>
        </p:nvPicPr>
        <p:blipFill rotWithShape="1">
          <a:blip r:embed="rId3">
            <a:alphaModFix/>
          </a:blip>
          <a:srcRect t="4727" r="9958" b="5231"/>
          <a:stretch/>
        </p:blipFill>
        <p:spPr>
          <a:xfrm>
            <a:off x="1657350" y="-5025"/>
            <a:ext cx="3448050" cy="5172300"/>
          </a:xfrm>
          <a:prstGeom prst="rect">
            <a:avLst/>
          </a:prstGeom>
          <a:noFill/>
          <a:ln>
            <a:noFill/>
          </a:ln>
        </p:spPr>
      </p:pic>
      <p:grpSp>
        <p:nvGrpSpPr>
          <p:cNvPr id="189" name="Google Shape;189;p28"/>
          <p:cNvGrpSpPr/>
          <p:nvPr/>
        </p:nvGrpSpPr>
        <p:grpSpPr>
          <a:xfrm>
            <a:off x="-273225" y="-9525"/>
            <a:ext cx="2838488" cy="5210133"/>
            <a:chOff x="-273225" y="-9525"/>
            <a:chExt cx="2838488" cy="5210133"/>
          </a:xfrm>
        </p:grpSpPr>
        <p:sp>
          <p:nvSpPr>
            <p:cNvPr id="190" name="Google Shape;190;p28"/>
            <p:cNvSpPr/>
            <p:nvPr/>
          </p:nvSpPr>
          <p:spPr>
            <a:xfrm>
              <a:off x="-273225" y="-9525"/>
              <a:ext cx="2838488" cy="5210133"/>
            </a:xfrm>
            <a:custGeom>
              <a:avLst/>
              <a:gdLst/>
              <a:ahLst/>
              <a:cxnLst/>
              <a:rect l="l" t="t" r="r" b="b"/>
              <a:pathLst>
                <a:path w="110490" h="204359" extrusionOk="0">
                  <a:moveTo>
                    <a:pt x="1524" y="0"/>
                  </a:moveTo>
                  <a:lnTo>
                    <a:pt x="110490" y="0"/>
                  </a:lnTo>
                  <a:lnTo>
                    <a:pt x="55732" y="204359"/>
                  </a:lnTo>
                  <a:lnTo>
                    <a:pt x="0" y="204359"/>
                  </a:lnTo>
                  <a:close/>
                </a:path>
              </a:pathLst>
            </a:custGeom>
            <a:solidFill>
              <a:schemeClr val="dk1"/>
            </a:solidFill>
            <a:ln>
              <a:noFill/>
            </a:ln>
          </p:spPr>
        </p:sp>
        <p:sp>
          <p:nvSpPr>
            <p:cNvPr id="191" name="Google Shape;191;p28"/>
            <p:cNvSpPr/>
            <p:nvPr/>
          </p:nvSpPr>
          <p:spPr>
            <a:xfrm>
              <a:off x="0" y="-9525"/>
              <a:ext cx="558000" cy="5162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28"/>
          <p:cNvSpPr txBox="1">
            <a:spLocks noGrp="1"/>
          </p:cNvSpPr>
          <p:nvPr>
            <p:ph type="subTitle" idx="1"/>
          </p:nvPr>
        </p:nvSpPr>
        <p:spPr>
          <a:xfrm>
            <a:off x="5557565" y="1645374"/>
            <a:ext cx="2719471" cy="3482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chemeClr val="accent5">
                    <a:lumMod val="50000"/>
                  </a:schemeClr>
                </a:solidFill>
                <a:latin typeface="Arial" panose="020B0604020202020204" pitchFamily="34" charset="0"/>
                <a:cs typeface="Arial" panose="020B0604020202020204" pitchFamily="34" charset="0"/>
              </a:rPr>
              <a:t>Introduce the concept of a keylogger as a solution to the stated problem.</a:t>
            </a:r>
          </a:p>
          <a:p>
            <a:pPr marL="0" lvl="0" indent="0" algn="l" rtl="0">
              <a:spcBef>
                <a:spcPts val="0"/>
              </a:spcBef>
              <a:spcAft>
                <a:spcPts val="0"/>
              </a:spcAft>
              <a:buNone/>
            </a:pPr>
            <a:endParaRPr lang="en-US" sz="1400" dirty="0">
              <a:solidFill>
                <a:schemeClr val="accent5">
                  <a:lumMod val="5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a:solidFill>
                  <a:schemeClr val="accent5">
                    <a:lumMod val="50000"/>
                  </a:schemeClr>
                </a:solidFill>
                <a:latin typeface="Arial" panose="020B0604020202020204" pitchFamily="34" charset="0"/>
                <a:cs typeface="Arial" panose="020B0604020202020204" pitchFamily="34" charset="0"/>
              </a:rPr>
              <a:t>Explain the concept of a keylogger as a software tool designed to capture and record keystroke made by a user on a computer or mobile device.</a:t>
            </a:r>
          </a:p>
          <a:p>
            <a:pPr marL="0" lvl="0" indent="0" algn="l" rtl="0">
              <a:spcBef>
                <a:spcPts val="0"/>
              </a:spcBef>
              <a:spcAft>
                <a:spcPts val="0"/>
              </a:spcAft>
              <a:buNone/>
            </a:pPr>
            <a:endParaRPr lang="en-US" sz="1400" dirty="0">
              <a:solidFill>
                <a:schemeClr val="accent5">
                  <a:lumMod val="50000"/>
                </a:schemeClr>
              </a:solidFill>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sz="1400" dirty="0">
                <a:solidFill>
                  <a:schemeClr val="accent5">
                    <a:lumMod val="50000"/>
                  </a:schemeClr>
                </a:solidFill>
                <a:latin typeface="Arial" panose="020B0604020202020204" pitchFamily="34" charset="0"/>
                <a:cs typeface="Arial" panose="020B0604020202020204" pitchFamily="34" charset="0"/>
              </a:rPr>
              <a:t>Empathize the stealthy nature of keyloggers , which operate silently in the background without the user’s knowledge</a:t>
            </a:r>
            <a:r>
              <a:rPr lang="en-US" sz="1400" dirty="0">
                <a:latin typeface="Arial" panose="020B0604020202020204" pitchFamily="34" charset="0"/>
                <a:cs typeface="Arial" panose="020B0604020202020204" pitchFamily="34" charset="0"/>
              </a:rPr>
              <a:t>.</a:t>
            </a:r>
            <a:endParaRPr sz="14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0BF88B7-5185-0774-85E1-D6415505672C}"/>
              </a:ext>
            </a:extLst>
          </p:cNvPr>
          <p:cNvSpPr txBox="1"/>
          <p:nvPr/>
        </p:nvSpPr>
        <p:spPr>
          <a:xfrm>
            <a:off x="4865281" y="1160585"/>
            <a:ext cx="4835562" cy="461665"/>
          </a:xfrm>
          <a:prstGeom prst="rect">
            <a:avLst/>
          </a:prstGeom>
          <a:noFill/>
        </p:spPr>
        <p:txBody>
          <a:bodyPr wrap="square">
            <a:spAutoFit/>
          </a:bodyPr>
          <a:lstStyle/>
          <a:p>
            <a:r>
              <a:rPr lang="en" sz="2400" b="1" dirty="0"/>
              <a:t>Proposed System/Solution</a:t>
            </a:r>
            <a:endParaRPr lang="en-IN" sz="24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3"/>
          <p:cNvSpPr/>
          <p:nvPr/>
        </p:nvSpPr>
        <p:spPr>
          <a:xfrm rot="-194701">
            <a:off x="122490" y="468295"/>
            <a:ext cx="2983784" cy="2584749"/>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rot="914792">
            <a:off x="6878546" y="661874"/>
            <a:ext cx="2283885" cy="1978011"/>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4" name="Google Shape;354;p33"/>
          <p:cNvPicPr preferRelativeResize="0"/>
          <p:nvPr/>
        </p:nvPicPr>
        <p:blipFill rotWithShape="1">
          <a:blip r:embed="rId3">
            <a:alphaModFix/>
          </a:blip>
          <a:srcRect l="26998" t="2746" r="42949" b="21798"/>
          <a:stretch/>
        </p:blipFill>
        <p:spPr>
          <a:xfrm>
            <a:off x="3693300" y="0"/>
            <a:ext cx="3695998" cy="5222752"/>
          </a:xfrm>
          <a:prstGeom prst="rect">
            <a:avLst/>
          </a:prstGeom>
          <a:noFill/>
          <a:ln>
            <a:noFill/>
          </a:ln>
        </p:spPr>
      </p:pic>
      <p:sp>
        <p:nvSpPr>
          <p:cNvPr id="356" name="Google Shape;356;p33"/>
          <p:cNvSpPr txBox="1"/>
          <p:nvPr/>
        </p:nvSpPr>
        <p:spPr>
          <a:xfrm>
            <a:off x="724573" y="646764"/>
            <a:ext cx="1637700" cy="235313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panose="020B0604020202020204" pitchFamily="34" charset="0"/>
                <a:ea typeface="Assistant Light"/>
                <a:cs typeface="Arial" panose="020B0604020202020204" pitchFamily="34" charset="0"/>
                <a:sym typeface="Assistant Light"/>
              </a:rPr>
              <a:t>Detail the programming languages and technologies commonly used to develop keyloggers such as C/C++ , Python or .NET frameworks.</a:t>
            </a:r>
            <a:endParaRPr dirty="0">
              <a:latin typeface="Arial" panose="020B0604020202020204" pitchFamily="34" charset="0"/>
              <a:ea typeface="Assistant Light"/>
              <a:cs typeface="Arial" panose="020B0604020202020204" pitchFamily="34" charset="0"/>
              <a:sym typeface="Assistant Light"/>
            </a:endParaRPr>
          </a:p>
        </p:txBody>
      </p:sp>
      <p:sp>
        <p:nvSpPr>
          <p:cNvPr id="358" name="Google Shape;358;p33"/>
          <p:cNvSpPr txBox="1"/>
          <p:nvPr/>
        </p:nvSpPr>
        <p:spPr>
          <a:xfrm>
            <a:off x="7470078" y="689915"/>
            <a:ext cx="1622196" cy="188183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ea typeface="Assistant Light"/>
                <a:cs typeface="Arial" panose="020B0604020202020204" pitchFamily="34" charset="0"/>
                <a:sym typeface="Assistant Light"/>
              </a:rPr>
              <a:t>Discuss the choice between creating a user-mode or kernel-mode keylogger , each with its own advantages and limitations</a:t>
            </a:r>
            <a:r>
              <a:rPr lang="en-US" sz="1000" dirty="0">
                <a:latin typeface="Assistant Light"/>
                <a:ea typeface="Assistant Light"/>
                <a:cs typeface="Assistant Light"/>
                <a:sym typeface="Assistant Light"/>
              </a:rPr>
              <a:t>.</a:t>
            </a:r>
            <a:endParaRPr sz="1000" dirty="0">
              <a:latin typeface="Assistant Light"/>
              <a:ea typeface="Assistant Light"/>
              <a:cs typeface="Assistant Light"/>
              <a:sym typeface="Assistant Light"/>
            </a:endParaRPr>
          </a:p>
        </p:txBody>
      </p:sp>
      <p:sp>
        <p:nvSpPr>
          <p:cNvPr id="3" name="TextBox 2">
            <a:extLst>
              <a:ext uri="{FF2B5EF4-FFF2-40B4-BE49-F238E27FC236}">
                <a16:creationId xmlns:a16="http://schemas.microsoft.com/office/drawing/2014/main" id="{F6431A69-3BF1-BEED-4D58-B1907CDF415D}"/>
              </a:ext>
            </a:extLst>
          </p:cNvPr>
          <p:cNvSpPr txBox="1"/>
          <p:nvPr/>
        </p:nvSpPr>
        <p:spPr>
          <a:xfrm>
            <a:off x="60767" y="27052"/>
            <a:ext cx="4572000" cy="369332"/>
          </a:xfrm>
          <a:prstGeom prst="rect">
            <a:avLst/>
          </a:prstGeom>
          <a:noFill/>
        </p:spPr>
        <p:txBody>
          <a:bodyPr wrap="square">
            <a:spAutoFit/>
          </a:bodyPr>
          <a:lstStyle/>
          <a:p>
            <a:r>
              <a:rPr lang="en" sz="1800" b="1" dirty="0">
                <a:solidFill>
                  <a:schemeClr val="tx1"/>
                </a:solidFill>
              </a:rPr>
              <a:t>System Development Approach</a:t>
            </a:r>
            <a:endParaRPr lang="en-IN" sz="1800" b="1"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5"/>
          <p:cNvSpPr/>
          <p:nvPr/>
        </p:nvSpPr>
        <p:spPr>
          <a:xfrm>
            <a:off x="1866900" y="-447675"/>
            <a:ext cx="8239125" cy="4857750"/>
          </a:xfrm>
          <a:custGeom>
            <a:avLst/>
            <a:gdLst/>
            <a:ahLst/>
            <a:cxnLst/>
            <a:rect l="l" t="t" r="r" b="b"/>
            <a:pathLst>
              <a:path w="329565" h="194310" extrusionOk="0">
                <a:moveTo>
                  <a:pt x="0" y="0"/>
                </a:moveTo>
                <a:lnTo>
                  <a:pt x="33147" y="107442"/>
                </a:lnTo>
                <a:lnTo>
                  <a:pt x="74295" y="118110"/>
                </a:lnTo>
                <a:lnTo>
                  <a:pt x="134493" y="194310"/>
                </a:lnTo>
                <a:lnTo>
                  <a:pt x="329565" y="180594"/>
                </a:lnTo>
                <a:lnTo>
                  <a:pt x="308229" y="11430"/>
                </a:lnTo>
                <a:close/>
              </a:path>
            </a:pathLst>
          </a:custGeom>
          <a:noFill/>
          <a:ln w="19050" cap="flat" cmpd="sng">
            <a:solidFill>
              <a:srgbClr val="D9D9D9"/>
            </a:solidFill>
            <a:prstDash val="solid"/>
            <a:round/>
            <a:headEnd type="none" w="med" len="med"/>
            <a:tailEnd type="none" w="med" len="med"/>
          </a:ln>
        </p:spPr>
      </p:sp>
      <p:sp>
        <p:nvSpPr>
          <p:cNvPr id="371" name="Google Shape;371;p35"/>
          <p:cNvSpPr txBox="1"/>
          <p:nvPr/>
        </p:nvSpPr>
        <p:spPr>
          <a:xfrm>
            <a:off x="3809962" y="300713"/>
            <a:ext cx="5086612" cy="6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1300" b="1" dirty="0">
                <a:solidFill>
                  <a:schemeClr val="dk1"/>
                </a:solidFill>
                <a:latin typeface="Nunito Sans"/>
                <a:ea typeface="Nunito Sans"/>
                <a:cs typeface="Nunito Sans"/>
                <a:sym typeface="Nunito Sans"/>
              </a:rPr>
              <a:t>The algorithm used by the keylogger to capture and store keystrokes and how it’s deployed on various operating systems.</a:t>
            </a:r>
            <a:endParaRPr sz="1300" b="1" dirty="0">
              <a:solidFill>
                <a:schemeClr val="dk1"/>
              </a:solidFill>
              <a:latin typeface="Nunito Sans"/>
              <a:ea typeface="Nunito Sans"/>
              <a:cs typeface="Nunito Sans"/>
              <a:sym typeface="Nunito Sans"/>
            </a:endParaRPr>
          </a:p>
        </p:txBody>
      </p:sp>
      <p:sp>
        <p:nvSpPr>
          <p:cNvPr id="372" name="Google Shape;372;p35"/>
          <p:cNvSpPr txBox="1"/>
          <p:nvPr/>
        </p:nvSpPr>
        <p:spPr>
          <a:xfrm>
            <a:off x="5174233" y="1029601"/>
            <a:ext cx="3195215" cy="132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b="1" dirty="0">
                <a:latin typeface="Assistant Light"/>
                <a:ea typeface="Assistant Light"/>
                <a:cs typeface="Assistant Light"/>
                <a:sym typeface="Assistant Light"/>
              </a:rPr>
              <a:t>Algorithm selection</a:t>
            </a:r>
            <a:r>
              <a:rPr lang="en-US" sz="1100" dirty="0">
                <a:latin typeface="Assistant Light"/>
                <a:ea typeface="Assistant Light"/>
                <a:cs typeface="Assistant Light"/>
                <a:sym typeface="Assistant Light"/>
              </a:rPr>
              <a:t>: </a:t>
            </a:r>
          </a:p>
          <a:p>
            <a:pPr marL="0" lvl="0" indent="0" algn="l" rtl="0">
              <a:spcBef>
                <a:spcPts val="0"/>
              </a:spcBef>
              <a:spcAft>
                <a:spcPts val="0"/>
              </a:spcAft>
              <a:buNone/>
            </a:pPr>
            <a:r>
              <a:rPr lang="en-US" sz="1200" dirty="0">
                <a:latin typeface="Assistant Light"/>
                <a:ea typeface="Assistant Light"/>
                <a:cs typeface="Assistant Light"/>
                <a:sym typeface="Assistant Light"/>
              </a:rPr>
              <a:t>       Keyloggers use algorithm to intercept and record keystrokes</a:t>
            </a:r>
            <a:r>
              <a:rPr lang="en-US" sz="1100" dirty="0">
                <a:latin typeface="Assistant Light"/>
                <a:ea typeface="Assistant Light"/>
                <a:cs typeface="Assistant Light"/>
                <a:sym typeface="Assistant Light"/>
              </a:rPr>
              <a:t>.</a:t>
            </a:r>
          </a:p>
          <a:p>
            <a:pPr marL="0" lvl="0" indent="0" algn="l" rtl="0">
              <a:spcBef>
                <a:spcPts val="0"/>
              </a:spcBef>
              <a:spcAft>
                <a:spcPts val="0"/>
              </a:spcAft>
              <a:buNone/>
            </a:pPr>
            <a:endParaRPr lang="en-US" sz="1100" dirty="0">
              <a:latin typeface="Assistant Light"/>
              <a:ea typeface="Assistant Light"/>
              <a:cs typeface="Assistant Light"/>
              <a:sym typeface="Assistant Light"/>
            </a:endParaRPr>
          </a:p>
          <a:p>
            <a:pPr marL="0" lvl="0" indent="0" algn="l" rtl="0">
              <a:spcBef>
                <a:spcPts val="0"/>
              </a:spcBef>
              <a:spcAft>
                <a:spcPts val="0"/>
              </a:spcAft>
              <a:buNone/>
            </a:pPr>
            <a:r>
              <a:rPr lang="en-US" sz="1200" b="1" dirty="0">
                <a:latin typeface="Assistant Light"/>
                <a:ea typeface="Assistant Light"/>
                <a:cs typeface="Assistant Light"/>
                <a:sym typeface="Assistant Light"/>
              </a:rPr>
              <a:t>Data input</a:t>
            </a:r>
            <a:r>
              <a:rPr lang="en-US" sz="1100" dirty="0">
                <a:latin typeface="Assistant Light"/>
                <a:ea typeface="Assistant Light"/>
                <a:cs typeface="Assistant Light"/>
                <a:sym typeface="Assistant Light"/>
              </a:rPr>
              <a:t>:</a:t>
            </a:r>
          </a:p>
          <a:p>
            <a:pPr marL="0" lvl="0" indent="0" algn="l" rtl="0">
              <a:spcBef>
                <a:spcPts val="0"/>
              </a:spcBef>
              <a:spcAft>
                <a:spcPts val="0"/>
              </a:spcAft>
              <a:buNone/>
            </a:pPr>
            <a:r>
              <a:rPr lang="en-US" sz="1100" dirty="0">
                <a:latin typeface="Assistant Light"/>
                <a:ea typeface="Assistant Light"/>
                <a:cs typeface="Assistant Light"/>
                <a:sym typeface="Assistant Light"/>
              </a:rPr>
              <a:t>       </a:t>
            </a:r>
            <a:r>
              <a:rPr lang="en-US" sz="1200" dirty="0">
                <a:latin typeface="Assistant Light"/>
                <a:ea typeface="Assistant Light"/>
                <a:cs typeface="Assistant Light"/>
                <a:sym typeface="Assistant Light"/>
              </a:rPr>
              <a:t>The intercepted data is then logged , manipulated or analyzed as needed</a:t>
            </a:r>
            <a:r>
              <a:rPr lang="en-US" sz="1100" dirty="0">
                <a:latin typeface="Assistant Light"/>
                <a:ea typeface="Assistant Light"/>
                <a:cs typeface="Assistant Light"/>
                <a:sym typeface="Assistant Light"/>
              </a:rPr>
              <a:t>.</a:t>
            </a:r>
          </a:p>
          <a:p>
            <a:pPr marL="0" lvl="0" indent="0" algn="l" rtl="0">
              <a:spcBef>
                <a:spcPts val="0"/>
              </a:spcBef>
              <a:spcAft>
                <a:spcPts val="0"/>
              </a:spcAft>
              <a:buNone/>
            </a:pPr>
            <a:endParaRPr lang="en-US" sz="1100" dirty="0">
              <a:latin typeface="Assistant Light"/>
              <a:ea typeface="Assistant Light"/>
              <a:cs typeface="Assistant Light"/>
              <a:sym typeface="Assistant Light"/>
            </a:endParaRPr>
          </a:p>
          <a:p>
            <a:pPr marL="0" lvl="0" indent="0" algn="l" rtl="0">
              <a:spcBef>
                <a:spcPts val="0"/>
              </a:spcBef>
              <a:spcAft>
                <a:spcPts val="0"/>
              </a:spcAft>
              <a:buNone/>
            </a:pPr>
            <a:r>
              <a:rPr lang="en-US" sz="1200" b="1" dirty="0">
                <a:latin typeface="Assistant Light"/>
                <a:ea typeface="Assistant Light"/>
                <a:cs typeface="Assistant Light"/>
                <a:sym typeface="Assistant Light"/>
              </a:rPr>
              <a:t>Training process</a:t>
            </a:r>
            <a:r>
              <a:rPr lang="en-US" sz="1100" dirty="0">
                <a:latin typeface="Assistant Light"/>
                <a:ea typeface="Assistant Light"/>
                <a:cs typeface="Assistant Light"/>
                <a:sym typeface="Assistant Light"/>
              </a:rPr>
              <a:t>:</a:t>
            </a:r>
          </a:p>
          <a:p>
            <a:pPr marL="0" lvl="0" indent="0" algn="l" rtl="0">
              <a:spcBef>
                <a:spcPts val="0"/>
              </a:spcBef>
              <a:spcAft>
                <a:spcPts val="0"/>
              </a:spcAft>
              <a:buNone/>
            </a:pPr>
            <a:r>
              <a:rPr lang="en-US" sz="1200" dirty="0">
                <a:latin typeface="Assistant Light"/>
                <a:ea typeface="Assistant Light"/>
                <a:cs typeface="Assistant Light"/>
                <a:sym typeface="Assistant Light"/>
              </a:rPr>
              <a:t>         This involves collecting labeled keystroke datasets , training ML models to recognize patterns.</a:t>
            </a:r>
          </a:p>
          <a:p>
            <a:pPr marL="0" lvl="0" indent="0" algn="l" rtl="0">
              <a:spcBef>
                <a:spcPts val="0"/>
              </a:spcBef>
              <a:spcAft>
                <a:spcPts val="0"/>
              </a:spcAft>
              <a:buNone/>
            </a:pPr>
            <a:endParaRPr lang="en-US" sz="1100" dirty="0">
              <a:latin typeface="Assistant Light"/>
              <a:ea typeface="Assistant Light"/>
              <a:cs typeface="Assistant Light"/>
              <a:sym typeface="Assistant Light"/>
            </a:endParaRPr>
          </a:p>
          <a:p>
            <a:pPr marL="0" lvl="0" indent="0" algn="l" rtl="0">
              <a:spcBef>
                <a:spcPts val="0"/>
              </a:spcBef>
              <a:spcAft>
                <a:spcPts val="0"/>
              </a:spcAft>
              <a:buNone/>
            </a:pPr>
            <a:r>
              <a:rPr lang="en-US" sz="1200" b="1" dirty="0">
                <a:latin typeface="Assistant Light"/>
                <a:ea typeface="Assistant Light"/>
                <a:cs typeface="Assistant Light"/>
                <a:sym typeface="Assistant Light"/>
              </a:rPr>
              <a:t>Prediction process</a:t>
            </a:r>
            <a:r>
              <a:rPr lang="en-US" sz="1100" dirty="0">
                <a:latin typeface="Assistant Light"/>
                <a:ea typeface="Assistant Light"/>
                <a:cs typeface="Assistant Light"/>
                <a:sym typeface="Assistant Light"/>
              </a:rPr>
              <a:t>:</a:t>
            </a:r>
            <a:br>
              <a:rPr lang="en-US" sz="1100" dirty="0">
                <a:latin typeface="Assistant Light"/>
                <a:ea typeface="Assistant Light"/>
                <a:cs typeface="Assistant Light"/>
                <a:sym typeface="Assistant Light"/>
              </a:rPr>
            </a:br>
            <a:r>
              <a:rPr lang="en-US" sz="1100" dirty="0">
                <a:latin typeface="Assistant Light"/>
                <a:ea typeface="Assistant Light"/>
                <a:cs typeface="Assistant Light"/>
                <a:sym typeface="Assistant Light"/>
              </a:rPr>
              <a:t>         </a:t>
            </a:r>
            <a:r>
              <a:rPr lang="en-US" sz="1200" dirty="0">
                <a:latin typeface="Assistant Light"/>
                <a:ea typeface="Assistant Light"/>
                <a:cs typeface="Assistant Light"/>
                <a:sym typeface="Assistant Light"/>
              </a:rPr>
              <a:t>Predict based on learned patterns , potentially identifying users , detecting suspicious activity or categorizing keystrokes.</a:t>
            </a:r>
            <a:endParaRPr sz="1200" dirty="0">
              <a:latin typeface="Assistant Light"/>
              <a:ea typeface="Assistant Light"/>
              <a:cs typeface="Assistant Light"/>
              <a:sym typeface="Assistant Light"/>
            </a:endParaRPr>
          </a:p>
        </p:txBody>
      </p:sp>
      <p:pic>
        <p:nvPicPr>
          <p:cNvPr id="373" name="Google Shape;373;p35"/>
          <p:cNvPicPr preferRelativeResize="0"/>
          <p:nvPr/>
        </p:nvPicPr>
        <p:blipFill rotWithShape="1">
          <a:blip r:embed="rId3">
            <a:alphaModFix/>
          </a:blip>
          <a:srcRect l="420" t="4675" r="40323" b="5581"/>
          <a:stretch/>
        </p:blipFill>
        <p:spPr>
          <a:xfrm rot="-899870">
            <a:off x="314333" y="1672995"/>
            <a:ext cx="3884731" cy="3376054"/>
          </a:xfrm>
          <a:prstGeom prst="rect">
            <a:avLst/>
          </a:prstGeom>
          <a:noFill/>
          <a:ln>
            <a:noFill/>
          </a:ln>
        </p:spPr>
      </p:pic>
      <p:sp>
        <p:nvSpPr>
          <p:cNvPr id="3" name="TextBox 2">
            <a:extLst>
              <a:ext uri="{FF2B5EF4-FFF2-40B4-BE49-F238E27FC236}">
                <a16:creationId xmlns:a16="http://schemas.microsoft.com/office/drawing/2014/main" id="{2039659C-7153-9CDC-726F-24DE53BBDE79}"/>
              </a:ext>
            </a:extLst>
          </p:cNvPr>
          <p:cNvSpPr txBox="1"/>
          <p:nvPr/>
        </p:nvSpPr>
        <p:spPr>
          <a:xfrm>
            <a:off x="535193" y="392657"/>
            <a:ext cx="2767405" cy="707886"/>
          </a:xfrm>
          <a:prstGeom prst="rect">
            <a:avLst/>
          </a:prstGeom>
          <a:noFill/>
        </p:spPr>
        <p:txBody>
          <a:bodyPr wrap="square">
            <a:spAutoFit/>
          </a:bodyPr>
          <a:lstStyle/>
          <a:p>
            <a:r>
              <a:rPr lang="en-US" sz="2000" b="1" dirty="0"/>
              <a:t>Algorithm &amp; Deployment</a:t>
            </a:r>
            <a:endParaRPr lang="en-IN" sz="20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0691074-99D0-CCAA-8134-5C3F8A667332}"/>
              </a:ext>
            </a:extLst>
          </p:cNvPr>
          <p:cNvSpPr>
            <a:spLocks noGrp="1"/>
          </p:cNvSpPr>
          <p:nvPr>
            <p:ph type="ctrTitle" idx="2"/>
          </p:nvPr>
        </p:nvSpPr>
        <p:spPr>
          <a:xfrm>
            <a:off x="3872753" y="99648"/>
            <a:ext cx="2900100" cy="970500"/>
          </a:xfrm>
        </p:spPr>
        <p:txBody>
          <a:bodyPr/>
          <a:lstStyle/>
          <a:p>
            <a:pPr algn="ctr"/>
            <a:r>
              <a:rPr lang="en-US"/>
              <a:t>Demonstrating the captured keystrokes in action</a:t>
            </a:r>
            <a:endParaRPr lang="en-IN" dirty="0"/>
          </a:p>
        </p:txBody>
      </p:sp>
      <p:pic>
        <p:nvPicPr>
          <p:cNvPr id="7" name="Picture 6">
            <a:extLst>
              <a:ext uri="{FF2B5EF4-FFF2-40B4-BE49-F238E27FC236}">
                <a16:creationId xmlns:a16="http://schemas.microsoft.com/office/drawing/2014/main" id="{B6EDB2C6-1F47-45BB-EB73-EB4F3A1CE8E3}"/>
              </a:ext>
            </a:extLst>
          </p:cNvPr>
          <p:cNvPicPr>
            <a:picLocks noChangeAspect="1"/>
          </p:cNvPicPr>
          <p:nvPr/>
        </p:nvPicPr>
        <p:blipFill>
          <a:blip r:embed="rId2"/>
          <a:stretch>
            <a:fillRect/>
          </a:stretch>
        </p:blipFill>
        <p:spPr>
          <a:xfrm>
            <a:off x="1017512" y="1387736"/>
            <a:ext cx="6454588" cy="3483994"/>
          </a:xfrm>
          <a:prstGeom prst="rect">
            <a:avLst/>
          </a:prstGeom>
        </p:spPr>
      </p:pic>
      <p:sp>
        <p:nvSpPr>
          <p:cNvPr id="3" name="TextBox 2">
            <a:extLst>
              <a:ext uri="{FF2B5EF4-FFF2-40B4-BE49-F238E27FC236}">
                <a16:creationId xmlns:a16="http://schemas.microsoft.com/office/drawing/2014/main" id="{F76B8136-410F-B57E-2B52-D0EFD9B7C0AD}"/>
              </a:ext>
            </a:extLst>
          </p:cNvPr>
          <p:cNvSpPr txBox="1"/>
          <p:nvPr/>
        </p:nvSpPr>
        <p:spPr>
          <a:xfrm>
            <a:off x="4486853" y="40937"/>
            <a:ext cx="4572000" cy="461665"/>
          </a:xfrm>
          <a:prstGeom prst="rect">
            <a:avLst/>
          </a:prstGeom>
          <a:noFill/>
        </p:spPr>
        <p:txBody>
          <a:bodyPr wrap="square">
            <a:spAutoFit/>
          </a:bodyPr>
          <a:lstStyle/>
          <a:p>
            <a:r>
              <a:rPr lang="en" sz="2400" b="1" dirty="0"/>
              <a:t>Results</a:t>
            </a:r>
            <a:endParaRPr lang="en-IN" sz="2400" b="1" dirty="0"/>
          </a:p>
        </p:txBody>
      </p:sp>
    </p:spTree>
    <p:extLst>
      <p:ext uri="{BB962C8B-B14F-4D97-AF65-F5344CB8AC3E}">
        <p14:creationId xmlns:p14="http://schemas.microsoft.com/office/powerpoint/2010/main" val="3842488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1"/>
          <p:cNvSpPr txBox="1">
            <a:spLocks noGrp="1"/>
          </p:cNvSpPr>
          <p:nvPr>
            <p:ph type="body" idx="1"/>
          </p:nvPr>
        </p:nvSpPr>
        <p:spPr>
          <a:xfrm>
            <a:off x="4572000" y="2011680"/>
            <a:ext cx="4653434" cy="2115487"/>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Clr>
                <a:schemeClr val="dk1"/>
              </a:buClr>
              <a:buSzPts val="1100"/>
              <a:buFont typeface="Arial"/>
              <a:buNone/>
            </a:pPr>
            <a:r>
              <a:rPr lang="en-US" sz="1600" dirty="0">
                <a:solidFill>
                  <a:schemeClr val="lt1"/>
                </a:solidFill>
                <a:latin typeface="Bahnschrift Light" panose="020B0502040204020203" pitchFamily="34" charset="0"/>
              </a:rPr>
              <a:t>Reflect on the ethical and legal considerations surrounding the use of keyloggers , acknowledging the potential for abuse and invasion of privacy.</a:t>
            </a:r>
          </a:p>
          <a:p>
            <a:pPr marL="0" lvl="0" indent="0" algn="l" rtl="0">
              <a:lnSpc>
                <a:spcPct val="100000"/>
              </a:lnSpc>
              <a:spcBef>
                <a:spcPts val="300"/>
              </a:spcBef>
              <a:spcAft>
                <a:spcPts val="0"/>
              </a:spcAft>
              <a:buClr>
                <a:schemeClr val="dk1"/>
              </a:buClr>
              <a:buSzPts val="1100"/>
              <a:buFont typeface="Arial"/>
              <a:buNone/>
            </a:pPr>
            <a:r>
              <a:rPr lang="en-US" sz="1600" dirty="0">
                <a:latin typeface="Bahnschrift Light" panose="020B0502040204020203" pitchFamily="34" charset="0"/>
              </a:rPr>
              <a:t> </a:t>
            </a:r>
          </a:p>
          <a:p>
            <a:pPr marL="0" lvl="0" indent="0" algn="l" rtl="0">
              <a:lnSpc>
                <a:spcPct val="100000"/>
              </a:lnSpc>
              <a:spcBef>
                <a:spcPts val="300"/>
              </a:spcBef>
              <a:spcAft>
                <a:spcPts val="0"/>
              </a:spcAft>
              <a:buClr>
                <a:schemeClr val="dk1"/>
              </a:buClr>
              <a:buSzPts val="1100"/>
              <a:buFont typeface="Arial"/>
              <a:buNone/>
            </a:pPr>
            <a:r>
              <a:rPr lang="en-US" sz="1600" dirty="0">
                <a:solidFill>
                  <a:schemeClr val="lt1"/>
                </a:solidFill>
                <a:latin typeface="Bahnschrift Light" panose="020B0502040204020203" pitchFamily="34" charset="0"/>
              </a:rPr>
              <a:t>Highlight the importance of transparency and informed consent when deploying keylogging software in any context.</a:t>
            </a:r>
            <a:endParaRPr sz="1600" dirty="0">
              <a:solidFill>
                <a:schemeClr val="lt1"/>
              </a:solidFill>
              <a:latin typeface="Bahnschrift Light" panose="020B0502040204020203" pitchFamily="34" charset="0"/>
            </a:endParaRPr>
          </a:p>
        </p:txBody>
      </p:sp>
      <p:pic>
        <p:nvPicPr>
          <p:cNvPr id="3" name="Picture 2">
            <a:extLst>
              <a:ext uri="{FF2B5EF4-FFF2-40B4-BE49-F238E27FC236}">
                <a16:creationId xmlns:a16="http://schemas.microsoft.com/office/drawing/2014/main" id="{5DF52D65-8520-5AB4-4426-E56B54D08D51}"/>
              </a:ext>
            </a:extLst>
          </p:cNvPr>
          <p:cNvPicPr>
            <a:picLocks noChangeAspect="1"/>
          </p:cNvPicPr>
          <p:nvPr/>
        </p:nvPicPr>
        <p:blipFill>
          <a:blip r:embed="rId3"/>
          <a:stretch>
            <a:fillRect/>
          </a:stretch>
        </p:blipFill>
        <p:spPr>
          <a:xfrm>
            <a:off x="86062" y="455592"/>
            <a:ext cx="4362978" cy="3578526"/>
          </a:xfrm>
          <a:prstGeom prst="rect">
            <a:avLst/>
          </a:prstGeom>
        </p:spPr>
      </p:pic>
      <p:sp>
        <p:nvSpPr>
          <p:cNvPr id="4" name="TextBox 3">
            <a:extLst>
              <a:ext uri="{FF2B5EF4-FFF2-40B4-BE49-F238E27FC236}">
                <a16:creationId xmlns:a16="http://schemas.microsoft.com/office/drawing/2014/main" id="{4A16F805-0DC6-1BD3-ED67-11030CAFC003}"/>
              </a:ext>
            </a:extLst>
          </p:cNvPr>
          <p:cNvSpPr txBox="1"/>
          <p:nvPr/>
        </p:nvSpPr>
        <p:spPr>
          <a:xfrm>
            <a:off x="3130475" y="554668"/>
            <a:ext cx="4647302" cy="461665"/>
          </a:xfrm>
          <a:prstGeom prst="rect">
            <a:avLst/>
          </a:prstGeom>
          <a:noFill/>
        </p:spPr>
        <p:txBody>
          <a:bodyPr wrap="square">
            <a:spAutoFit/>
          </a:bodyPr>
          <a:lstStyle/>
          <a:p>
            <a:pPr marL="0" lvl="0" indent="0" algn="r" rtl="0">
              <a:spcBef>
                <a:spcPts val="0"/>
              </a:spcBef>
              <a:spcAft>
                <a:spcPts val="0"/>
              </a:spcAft>
              <a:buNone/>
            </a:pPr>
            <a:r>
              <a:rPr lang="en-US" sz="2400" b="1" dirty="0">
                <a:latin typeface="Nunito Sans" pitchFamily="2" charset="0"/>
              </a:rPr>
              <a:t>Conclusion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62DFB-C257-96B2-C414-75CACB534BB8}"/>
              </a:ext>
            </a:extLst>
          </p:cNvPr>
          <p:cNvSpPr>
            <a:spLocks noGrp="1"/>
          </p:cNvSpPr>
          <p:nvPr>
            <p:ph type="ctrTitle"/>
          </p:nvPr>
        </p:nvSpPr>
        <p:spPr>
          <a:xfrm flipH="1">
            <a:off x="1889224" y="2355535"/>
            <a:ext cx="6340375" cy="803100"/>
          </a:xfrm>
        </p:spPr>
        <p:txBody>
          <a:bodyPr/>
          <a:lstStyle/>
          <a:p>
            <a:pPr algn="ctr"/>
            <a:r>
              <a:rPr lang="en-US" sz="1600" dirty="0"/>
              <a:t>Explore potential advancements in keylogger technology , such as machine learning algorithms for more accurate keystroke recognition or integration with other monitoring tools for comprehensive user activity tracking.</a:t>
            </a:r>
            <a:br>
              <a:rPr lang="en-US" sz="1600" dirty="0"/>
            </a:br>
            <a:br>
              <a:rPr lang="en-US" sz="1600" dirty="0"/>
            </a:br>
            <a:r>
              <a:rPr lang="en-US" sz="1600" dirty="0"/>
              <a:t>Potential applications beyond keystroke logging such as capturing mouse movements , clipboard content or application usage patterns.</a:t>
            </a:r>
            <a:endParaRPr lang="en-IN" sz="1600" dirty="0"/>
          </a:p>
        </p:txBody>
      </p:sp>
      <p:pic>
        <p:nvPicPr>
          <p:cNvPr id="1026" name="Picture 2">
            <a:extLst>
              <a:ext uri="{FF2B5EF4-FFF2-40B4-BE49-F238E27FC236}">
                <a16:creationId xmlns:a16="http://schemas.microsoft.com/office/drawing/2014/main" id="{FF09F514-7969-3C3A-5CDC-33FB4B666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8098" y="883574"/>
            <a:ext cx="4438186" cy="294392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2D638A-7219-1DF8-B324-11309341F34C}"/>
              </a:ext>
            </a:extLst>
          </p:cNvPr>
          <p:cNvSpPr txBox="1"/>
          <p:nvPr/>
        </p:nvSpPr>
        <p:spPr>
          <a:xfrm>
            <a:off x="3222701" y="729685"/>
            <a:ext cx="2570355" cy="461665"/>
          </a:xfrm>
          <a:prstGeom prst="rect">
            <a:avLst/>
          </a:prstGeom>
          <a:noFill/>
        </p:spPr>
        <p:txBody>
          <a:bodyPr wrap="square">
            <a:spAutoFit/>
          </a:bodyPr>
          <a:lstStyle/>
          <a:p>
            <a:pPr marL="0" lvl="0" indent="0" algn="r" rtl="0">
              <a:spcBef>
                <a:spcPts val="0"/>
              </a:spcBef>
              <a:spcAft>
                <a:spcPts val="0"/>
              </a:spcAft>
              <a:buNone/>
            </a:pPr>
            <a:r>
              <a:rPr lang="en-US" sz="2400" b="1" dirty="0">
                <a:solidFill>
                  <a:schemeClr val="accent4">
                    <a:lumMod val="75000"/>
                  </a:schemeClr>
                </a:solidFill>
                <a:latin typeface="Nunito Sans" pitchFamily="2" charset="0"/>
              </a:rPr>
              <a:t>Future Scope</a:t>
            </a:r>
          </a:p>
        </p:txBody>
      </p:sp>
    </p:spTree>
    <p:extLst>
      <p:ext uri="{BB962C8B-B14F-4D97-AF65-F5344CB8AC3E}">
        <p14:creationId xmlns:p14="http://schemas.microsoft.com/office/powerpoint/2010/main" val="2255004649"/>
      </p:ext>
    </p:extLst>
  </p:cSld>
  <p:clrMapOvr>
    <a:masterClrMapping/>
  </p:clrMapOvr>
</p:sld>
</file>

<file path=ppt/theme/theme1.xml><?xml version="1.0" encoding="utf-8"?>
<a:theme xmlns:a="http://schemas.openxmlformats.org/drawingml/2006/main"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723</Words>
  <Application>Microsoft Office PowerPoint</Application>
  <PresentationFormat>On-screen Show (16:9)</PresentationFormat>
  <Paragraphs>47</Paragraphs>
  <Slides>11</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Nunito Sans ExtraBold</vt:lpstr>
      <vt:lpstr>Nunito Sans</vt:lpstr>
      <vt:lpstr>Pontano Sans</vt:lpstr>
      <vt:lpstr>Wingdings</vt:lpstr>
      <vt:lpstr>Assistant Light</vt:lpstr>
      <vt:lpstr>Arial</vt:lpstr>
      <vt:lpstr>Bahnschrift Light</vt:lpstr>
      <vt:lpstr>Marketing Newsletter</vt:lpstr>
      <vt:lpstr>KEYLOGGER</vt:lpstr>
      <vt:lpstr>OUTLINE </vt:lpstr>
      <vt:lpstr>Describe the need for monitoring and tracking keystrokes without the user knowledge.  Discuss the need for discreet monitoring of user activity , particularly in environment where security or productivity is a concern.  Highlight scenarios such as employee monitoring , parental control or forensic investigation where the ability to capture keystroke could be beneficial. </vt:lpstr>
      <vt:lpstr>PowerPoint Presentation</vt:lpstr>
      <vt:lpstr>PowerPoint Presentation</vt:lpstr>
      <vt:lpstr>PowerPoint Presentation</vt:lpstr>
      <vt:lpstr>Demonstrating the captured keystrokes in action</vt:lpstr>
      <vt:lpstr>PowerPoint Presentation</vt:lpstr>
      <vt:lpstr>Explore potential advancements in keylogger technology , such as machine learning algorithms for more accurate keystroke recognition or integration with other monitoring tools for comprehensive user activity tracking.  Potential applications beyond keystroke logging such as capturing mouse movements , clipboard content or application usage patterns.</vt:lpstr>
      <vt:lpstr>"Deep Learning for Demand Prediction: A Survey" by X. Liang, L. Zhao, X. Jiang, and Y. Dong. (IEEE Transactions on Industrial Informatics, 2020) "A Comprehensive Review on Demand Prediction in Bike Sharing Systems" by S. Abhishek, A. Vijayaraghavan, and G. Sukumar. (2019 International Conference on Data Science and Communication, ICDSCom) "Time Series Forecasting with Deep Learning: A Survey" by Z. Zhang, Y. Zhao, and Y. Wang. (arXiv preprint arXiv:1809.04356, 2018)  "A Comparative Study of Time Series Forecasting Methods for Predictive Maintenance" by A. Sharma, A. Mathur, and S. Tiwari. (2019 IEEE 16th India Council International Conference (INDICON), IEEE)  "Machine Learning for Demand Forecasting: A Review" by C. McArdle, J. Vinué, and P. Mues. (International Journal of Forecasting, 2020)  "A Comprehensive Survey on Machine Learning Techniques for Time Series Forecasting" by B. Amine, R. E. Al-Dujaili, and F. Fnaiech. (Journal of Big Data, 2021)  "Feature Engineering for Machine Learning: Principles and Techniques for Data Scientists" by A. Zheng and A. Casari. (O'Reilly Media, 2018) "Model Evaluation, Model Selection, and Algorithm Selection in Machine Learning" by C. Blake and C. J. Merz. (1998)     These sources cover a range of topics relevant to developing a solution for demand prediction, including deep learning, time series forecasting, machine learning techniques, data preprocessing, and model evaluation.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KEYLOGGER</dc:title>
  <cp:lastModifiedBy>Prithis I</cp:lastModifiedBy>
  <cp:revision>13</cp:revision>
  <dcterms:modified xsi:type="dcterms:W3CDTF">2024-04-01T15:45:22Z</dcterms:modified>
</cp:coreProperties>
</file>